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89" r:id="rId2"/>
    <p:sldId id="315" r:id="rId3"/>
    <p:sldId id="331" r:id="rId4"/>
    <p:sldId id="332" r:id="rId5"/>
    <p:sldId id="317" r:id="rId6"/>
    <p:sldId id="325" r:id="rId7"/>
    <p:sldId id="326" r:id="rId8"/>
    <p:sldId id="327" r:id="rId9"/>
    <p:sldId id="328" r:id="rId10"/>
    <p:sldId id="318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1">
          <p15:clr>
            <a:srgbClr val="A4A3A4"/>
          </p15:clr>
        </p15:guide>
        <p15:guide id="2" pos="38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A1A"/>
    <a:srgbClr val="EE464C"/>
    <a:srgbClr val="F27275"/>
    <a:srgbClr val="44546A"/>
    <a:srgbClr val="F16267"/>
    <a:srgbClr val="FD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64" autoAdjust="0"/>
    <p:restoredTop sz="94214" autoAdjust="0"/>
  </p:normalViewPr>
  <p:slideViewPr>
    <p:cSldViewPr snapToGrid="0" showGuides="1">
      <p:cViewPr varScale="1">
        <p:scale>
          <a:sx n="118" d="100"/>
          <a:sy n="118" d="100"/>
        </p:scale>
        <p:origin x="302" y="67"/>
      </p:cViewPr>
      <p:guideLst>
        <p:guide orient="horz" pos="2191"/>
        <p:guide pos="380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0896EE-C7AC-4678-AE7F-BEBB864225BA}" type="datetimeFigureOut">
              <a:rPr lang="zh-CN" altLang="en-US" smtClean="0"/>
              <a:t>2021/9/22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4B6F4-AC22-40EE-9031-0DBFCAE3C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7E6F0-DBCC-49DA-B3CC-4BBDB0CA33EE}" type="datetimeFigureOut">
              <a:rPr lang="zh-CN" altLang="en-US" smtClean="0"/>
              <a:t>2021/9/22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118D8-2021-4034-9AAA-DF79F864B3E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967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6269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103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431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691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7530051" cy="6858000"/>
          </a:xfrm>
          <a:custGeom>
            <a:avLst/>
            <a:gdLst>
              <a:gd name="connsiteX0" fmla="*/ 0 w 7530051"/>
              <a:gd name="connsiteY0" fmla="*/ 0 h 6858000"/>
              <a:gd name="connsiteX1" fmla="*/ 1755392 w 7530051"/>
              <a:gd name="connsiteY1" fmla="*/ 0 h 6858000"/>
              <a:gd name="connsiteX2" fmla="*/ 7530051 w 7530051"/>
              <a:gd name="connsiteY2" fmla="*/ 6858000 h 6858000"/>
              <a:gd name="connsiteX3" fmla="*/ 0 w 753005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0051" h="6858000">
                <a:moveTo>
                  <a:pt x="0" y="0"/>
                </a:moveTo>
                <a:lnTo>
                  <a:pt x="1755392" y="0"/>
                </a:lnTo>
                <a:lnTo>
                  <a:pt x="753005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1967956" y="3413032"/>
            <a:ext cx="1008112" cy="1008112"/>
          </a:xfrm>
          <a:custGeom>
            <a:avLst/>
            <a:gdLst>
              <a:gd name="connsiteX0" fmla="*/ 504056 w 1008112"/>
              <a:gd name="connsiteY0" fmla="*/ 0 h 1008112"/>
              <a:gd name="connsiteX1" fmla="*/ 1008112 w 1008112"/>
              <a:gd name="connsiteY1" fmla="*/ 504056 h 1008112"/>
              <a:gd name="connsiteX2" fmla="*/ 504056 w 1008112"/>
              <a:gd name="connsiteY2" fmla="*/ 1008112 h 1008112"/>
              <a:gd name="connsiteX3" fmla="*/ 0 w 1008112"/>
              <a:gd name="connsiteY3" fmla="*/ 504056 h 1008112"/>
              <a:gd name="connsiteX4" fmla="*/ 504056 w 1008112"/>
              <a:gd name="connsiteY4" fmla="*/ 0 h 100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112" h="1008112">
                <a:moveTo>
                  <a:pt x="504056" y="0"/>
                </a:moveTo>
                <a:cubicBezTo>
                  <a:pt x="782438" y="0"/>
                  <a:pt x="1008112" y="225674"/>
                  <a:pt x="1008112" y="504056"/>
                </a:cubicBezTo>
                <a:cubicBezTo>
                  <a:pt x="1008112" y="782438"/>
                  <a:pt x="782438" y="1008112"/>
                  <a:pt x="504056" y="1008112"/>
                </a:cubicBezTo>
                <a:cubicBezTo>
                  <a:pt x="225674" y="1008112"/>
                  <a:pt x="0" y="782438"/>
                  <a:pt x="0" y="504056"/>
                </a:cubicBezTo>
                <a:cubicBezTo>
                  <a:pt x="0" y="225674"/>
                  <a:pt x="225674" y="0"/>
                  <a:pt x="504056" y="0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5575793" y="3413032"/>
            <a:ext cx="1008112" cy="1008112"/>
          </a:xfrm>
          <a:custGeom>
            <a:avLst/>
            <a:gdLst>
              <a:gd name="connsiteX0" fmla="*/ 504056 w 1008112"/>
              <a:gd name="connsiteY0" fmla="*/ 0 h 1008112"/>
              <a:gd name="connsiteX1" fmla="*/ 1008112 w 1008112"/>
              <a:gd name="connsiteY1" fmla="*/ 504056 h 1008112"/>
              <a:gd name="connsiteX2" fmla="*/ 504056 w 1008112"/>
              <a:gd name="connsiteY2" fmla="*/ 1008112 h 1008112"/>
              <a:gd name="connsiteX3" fmla="*/ 0 w 1008112"/>
              <a:gd name="connsiteY3" fmla="*/ 504056 h 1008112"/>
              <a:gd name="connsiteX4" fmla="*/ 504056 w 1008112"/>
              <a:gd name="connsiteY4" fmla="*/ 0 h 100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112" h="1008112">
                <a:moveTo>
                  <a:pt x="504056" y="0"/>
                </a:moveTo>
                <a:cubicBezTo>
                  <a:pt x="782438" y="0"/>
                  <a:pt x="1008112" y="225674"/>
                  <a:pt x="1008112" y="504056"/>
                </a:cubicBezTo>
                <a:cubicBezTo>
                  <a:pt x="1008112" y="782438"/>
                  <a:pt x="782438" y="1008112"/>
                  <a:pt x="504056" y="1008112"/>
                </a:cubicBezTo>
                <a:cubicBezTo>
                  <a:pt x="225674" y="1008112"/>
                  <a:pt x="0" y="782438"/>
                  <a:pt x="0" y="504056"/>
                </a:cubicBezTo>
                <a:cubicBezTo>
                  <a:pt x="0" y="225674"/>
                  <a:pt x="225674" y="0"/>
                  <a:pt x="504056" y="0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9215931" y="3413032"/>
            <a:ext cx="1008112" cy="1008112"/>
          </a:xfrm>
          <a:custGeom>
            <a:avLst/>
            <a:gdLst>
              <a:gd name="connsiteX0" fmla="*/ 504056 w 1008112"/>
              <a:gd name="connsiteY0" fmla="*/ 0 h 1008112"/>
              <a:gd name="connsiteX1" fmla="*/ 1008112 w 1008112"/>
              <a:gd name="connsiteY1" fmla="*/ 504056 h 1008112"/>
              <a:gd name="connsiteX2" fmla="*/ 504056 w 1008112"/>
              <a:gd name="connsiteY2" fmla="*/ 1008112 h 1008112"/>
              <a:gd name="connsiteX3" fmla="*/ 0 w 1008112"/>
              <a:gd name="connsiteY3" fmla="*/ 504056 h 1008112"/>
              <a:gd name="connsiteX4" fmla="*/ 504056 w 1008112"/>
              <a:gd name="connsiteY4" fmla="*/ 0 h 100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112" h="1008112">
                <a:moveTo>
                  <a:pt x="504056" y="0"/>
                </a:moveTo>
                <a:cubicBezTo>
                  <a:pt x="782438" y="0"/>
                  <a:pt x="1008112" y="225674"/>
                  <a:pt x="1008112" y="504056"/>
                </a:cubicBezTo>
                <a:cubicBezTo>
                  <a:pt x="1008112" y="782438"/>
                  <a:pt x="782438" y="1008112"/>
                  <a:pt x="504056" y="1008112"/>
                </a:cubicBezTo>
                <a:cubicBezTo>
                  <a:pt x="225674" y="1008112"/>
                  <a:pt x="0" y="782438"/>
                  <a:pt x="0" y="504056"/>
                </a:cubicBezTo>
                <a:cubicBezTo>
                  <a:pt x="0" y="225674"/>
                  <a:pt x="225674" y="0"/>
                  <a:pt x="504056" y="0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3352286" y="2107431"/>
            <a:ext cx="2465518" cy="2459823"/>
          </a:xfrm>
          <a:custGeom>
            <a:avLst/>
            <a:gdLst>
              <a:gd name="connsiteX0" fmla="*/ 1231810 w 2465518"/>
              <a:gd name="connsiteY0" fmla="*/ 0 h 2459823"/>
              <a:gd name="connsiteX1" fmla="*/ 2465518 w 2465518"/>
              <a:gd name="connsiteY1" fmla="*/ 1229912 h 2459823"/>
              <a:gd name="connsiteX2" fmla="*/ 1231810 w 2465518"/>
              <a:gd name="connsiteY2" fmla="*/ 2459823 h 2459823"/>
              <a:gd name="connsiteX3" fmla="*/ 0 w 2465518"/>
              <a:gd name="connsiteY3" fmla="*/ 1229912 h 245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5518" h="2459823">
                <a:moveTo>
                  <a:pt x="1231810" y="0"/>
                </a:moveTo>
                <a:lnTo>
                  <a:pt x="2465518" y="1229912"/>
                </a:lnTo>
                <a:lnTo>
                  <a:pt x="1231810" y="2459823"/>
                </a:lnTo>
                <a:lnTo>
                  <a:pt x="0" y="12299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6374198" y="2107431"/>
            <a:ext cx="2465518" cy="2459823"/>
          </a:xfrm>
          <a:custGeom>
            <a:avLst/>
            <a:gdLst>
              <a:gd name="connsiteX0" fmla="*/ 1231810 w 2465518"/>
              <a:gd name="connsiteY0" fmla="*/ 0 h 2459823"/>
              <a:gd name="connsiteX1" fmla="*/ 2465518 w 2465518"/>
              <a:gd name="connsiteY1" fmla="*/ 1229912 h 2459823"/>
              <a:gd name="connsiteX2" fmla="*/ 1231810 w 2465518"/>
              <a:gd name="connsiteY2" fmla="*/ 2459823 h 2459823"/>
              <a:gd name="connsiteX3" fmla="*/ 0 w 2465518"/>
              <a:gd name="connsiteY3" fmla="*/ 1229912 h 245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5518" h="2459823">
                <a:moveTo>
                  <a:pt x="1231810" y="0"/>
                </a:moveTo>
                <a:lnTo>
                  <a:pt x="2465518" y="1229912"/>
                </a:lnTo>
                <a:lnTo>
                  <a:pt x="1231810" y="2459823"/>
                </a:lnTo>
                <a:lnTo>
                  <a:pt x="0" y="12299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438901" cy="6858000"/>
          </a:xfrm>
          <a:custGeom>
            <a:avLst/>
            <a:gdLst>
              <a:gd name="connsiteX0" fmla="*/ 0 w 6438901"/>
              <a:gd name="connsiteY0" fmla="*/ 0 h 6858000"/>
              <a:gd name="connsiteX1" fmla="*/ 6438901 w 6438901"/>
              <a:gd name="connsiteY1" fmla="*/ 0 h 6858000"/>
              <a:gd name="connsiteX2" fmla="*/ 6438901 w 6438901"/>
              <a:gd name="connsiteY2" fmla="*/ 1 h 6858000"/>
              <a:gd name="connsiteX3" fmla="*/ 666751 w 6438901"/>
              <a:gd name="connsiteY3" fmla="*/ 6858000 h 6858000"/>
              <a:gd name="connsiteX4" fmla="*/ 0 w 64389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8901" h="6858000">
                <a:moveTo>
                  <a:pt x="0" y="0"/>
                </a:moveTo>
                <a:lnTo>
                  <a:pt x="6438901" y="0"/>
                </a:lnTo>
                <a:lnTo>
                  <a:pt x="6438901" y="1"/>
                </a:lnTo>
                <a:lnTo>
                  <a:pt x="66675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765176" y="2146300"/>
            <a:ext cx="5216524" cy="2832100"/>
          </a:xfrm>
          <a:custGeom>
            <a:avLst/>
            <a:gdLst>
              <a:gd name="connsiteX0" fmla="*/ 0 w 5038725"/>
              <a:gd name="connsiteY0" fmla="*/ 0 h 2832100"/>
              <a:gd name="connsiteX1" fmla="*/ 5038725 w 5038725"/>
              <a:gd name="connsiteY1" fmla="*/ 0 h 2832100"/>
              <a:gd name="connsiteX2" fmla="*/ 5038725 w 5038725"/>
              <a:gd name="connsiteY2" fmla="*/ 2832100 h 2832100"/>
              <a:gd name="connsiteX3" fmla="*/ 0 w 5038725"/>
              <a:gd name="connsiteY3" fmla="*/ 2832100 h 283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38725" h="2832100">
                <a:moveTo>
                  <a:pt x="0" y="0"/>
                </a:moveTo>
                <a:lnTo>
                  <a:pt x="5038725" y="0"/>
                </a:lnTo>
                <a:lnTo>
                  <a:pt x="5038725" y="2832100"/>
                </a:lnTo>
                <a:lnTo>
                  <a:pt x="0" y="2832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5037306" y="3287032"/>
            <a:ext cx="2117388" cy="2117388"/>
          </a:xfrm>
          <a:custGeom>
            <a:avLst/>
            <a:gdLst>
              <a:gd name="connsiteX0" fmla="*/ 1058694 w 2117388"/>
              <a:gd name="connsiteY0" fmla="*/ 0 h 2117388"/>
              <a:gd name="connsiteX1" fmla="*/ 2117388 w 2117388"/>
              <a:gd name="connsiteY1" fmla="*/ 1058694 h 2117388"/>
              <a:gd name="connsiteX2" fmla="*/ 1058694 w 2117388"/>
              <a:gd name="connsiteY2" fmla="*/ 2117388 h 2117388"/>
              <a:gd name="connsiteX3" fmla="*/ 0 w 2117388"/>
              <a:gd name="connsiteY3" fmla="*/ 1058694 h 2117388"/>
              <a:gd name="connsiteX4" fmla="*/ 1058694 w 2117388"/>
              <a:gd name="connsiteY4" fmla="*/ 0 h 211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7388" h="2117388">
                <a:moveTo>
                  <a:pt x="1058694" y="0"/>
                </a:moveTo>
                <a:cubicBezTo>
                  <a:pt x="1643395" y="0"/>
                  <a:pt x="2117388" y="473993"/>
                  <a:pt x="2117388" y="1058694"/>
                </a:cubicBezTo>
                <a:cubicBezTo>
                  <a:pt x="2117388" y="1643395"/>
                  <a:pt x="1643395" y="2117388"/>
                  <a:pt x="1058694" y="2117388"/>
                </a:cubicBezTo>
                <a:cubicBezTo>
                  <a:pt x="473993" y="2117388"/>
                  <a:pt x="0" y="1643395"/>
                  <a:pt x="0" y="1058694"/>
                </a:cubicBezTo>
                <a:cubicBezTo>
                  <a:pt x="0" y="473993"/>
                  <a:pt x="473993" y="0"/>
                  <a:pt x="10586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877426" y="1232549"/>
            <a:ext cx="4653251" cy="1980000"/>
          </a:xfrm>
          <a:custGeom>
            <a:avLst/>
            <a:gdLst>
              <a:gd name="connsiteX0" fmla="*/ 0 w 4653251"/>
              <a:gd name="connsiteY0" fmla="*/ 0 h 1980000"/>
              <a:gd name="connsiteX1" fmla="*/ 4653251 w 4653251"/>
              <a:gd name="connsiteY1" fmla="*/ 0 h 1980000"/>
              <a:gd name="connsiteX2" fmla="*/ 4653251 w 4653251"/>
              <a:gd name="connsiteY2" fmla="*/ 1980000 h 1980000"/>
              <a:gd name="connsiteX3" fmla="*/ 0 w 4653251"/>
              <a:gd name="connsiteY3" fmla="*/ 1980000 h 19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3251" h="1980000">
                <a:moveTo>
                  <a:pt x="0" y="0"/>
                </a:moveTo>
                <a:lnTo>
                  <a:pt x="4653251" y="0"/>
                </a:lnTo>
                <a:lnTo>
                  <a:pt x="4653251" y="1980000"/>
                </a:lnTo>
                <a:lnTo>
                  <a:pt x="0" y="1980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877426" y="3583106"/>
            <a:ext cx="4653251" cy="1980000"/>
          </a:xfrm>
          <a:custGeom>
            <a:avLst/>
            <a:gdLst>
              <a:gd name="connsiteX0" fmla="*/ 0 w 4653251"/>
              <a:gd name="connsiteY0" fmla="*/ 0 h 1980000"/>
              <a:gd name="connsiteX1" fmla="*/ 4653251 w 4653251"/>
              <a:gd name="connsiteY1" fmla="*/ 0 h 1980000"/>
              <a:gd name="connsiteX2" fmla="*/ 4653251 w 4653251"/>
              <a:gd name="connsiteY2" fmla="*/ 1980000 h 1980000"/>
              <a:gd name="connsiteX3" fmla="*/ 0 w 4653251"/>
              <a:gd name="connsiteY3" fmla="*/ 1980000 h 19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3251" h="1980000">
                <a:moveTo>
                  <a:pt x="0" y="0"/>
                </a:moveTo>
                <a:lnTo>
                  <a:pt x="4653251" y="0"/>
                </a:lnTo>
                <a:lnTo>
                  <a:pt x="4653251" y="1980000"/>
                </a:lnTo>
                <a:lnTo>
                  <a:pt x="0" y="1980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8134728" y="11995154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s (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908675" y="2246601"/>
            <a:ext cx="4648200" cy="29400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874713" y="1869245"/>
            <a:ext cx="2050689" cy="3916435"/>
          </a:xfrm>
          <a:custGeom>
            <a:avLst/>
            <a:gdLst>
              <a:gd name="connsiteX0" fmla="*/ 0 w 2050689"/>
              <a:gd name="connsiteY0" fmla="*/ 0 h 4213412"/>
              <a:gd name="connsiteX1" fmla="*/ 2050689 w 2050689"/>
              <a:gd name="connsiteY1" fmla="*/ 0 h 4213412"/>
              <a:gd name="connsiteX2" fmla="*/ 2050689 w 2050689"/>
              <a:gd name="connsiteY2" fmla="*/ 4213412 h 4213412"/>
              <a:gd name="connsiteX3" fmla="*/ 0 w 2050689"/>
              <a:gd name="connsiteY3" fmla="*/ 4213412 h 4213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689" h="4213412">
                <a:moveTo>
                  <a:pt x="0" y="0"/>
                </a:moveTo>
                <a:lnTo>
                  <a:pt x="2050689" y="0"/>
                </a:lnTo>
                <a:lnTo>
                  <a:pt x="2050689" y="4213412"/>
                </a:lnTo>
                <a:lnTo>
                  <a:pt x="0" y="42134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3390426" y="1869245"/>
            <a:ext cx="2050689" cy="3916435"/>
          </a:xfrm>
          <a:custGeom>
            <a:avLst/>
            <a:gdLst>
              <a:gd name="connsiteX0" fmla="*/ 0 w 2050689"/>
              <a:gd name="connsiteY0" fmla="*/ 0 h 4213412"/>
              <a:gd name="connsiteX1" fmla="*/ 2050689 w 2050689"/>
              <a:gd name="connsiteY1" fmla="*/ 0 h 4213412"/>
              <a:gd name="connsiteX2" fmla="*/ 2050689 w 2050689"/>
              <a:gd name="connsiteY2" fmla="*/ 4213412 h 4213412"/>
              <a:gd name="connsiteX3" fmla="*/ 0 w 2050689"/>
              <a:gd name="connsiteY3" fmla="*/ 4213412 h 4213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689" h="4213412">
                <a:moveTo>
                  <a:pt x="0" y="0"/>
                </a:moveTo>
                <a:lnTo>
                  <a:pt x="2050689" y="0"/>
                </a:lnTo>
                <a:lnTo>
                  <a:pt x="2050689" y="4213412"/>
                </a:lnTo>
                <a:lnTo>
                  <a:pt x="0" y="42134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5906140" y="1869245"/>
            <a:ext cx="2050689" cy="3916435"/>
          </a:xfrm>
          <a:custGeom>
            <a:avLst/>
            <a:gdLst>
              <a:gd name="connsiteX0" fmla="*/ 0 w 2050689"/>
              <a:gd name="connsiteY0" fmla="*/ 0 h 4213412"/>
              <a:gd name="connsiteX1" fmla="*/ 2050689 w 2050689"/>
              <a:gd name="connsiteY1" fmla="*/ 0 h 4213412"/>
              <a:gd name="connsiteX2" fmla="*/ 2050689 w 2050689"/>
              <a:gd name="connsiteY2" fmla="*/ 4213412 h 4213412"/>
              <a:gd name="connsiteX3" fmla="*/ 0 w 2050689"/>
              <a:gd name="connsiteY3" fmla="*/ 4213412 h 4213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689" h="4213412">
                <a:moveTo>
                  <a:pt x="0" y="0"/>
                </a:moveTo>
                <a:lnTo>
                  <a:pt x="2050689" y="0"/>
                </a:lnTo>
                <a:lnTo>
                  <a:pt x="2050689" y="4213412"/>
                </a:lnTo>
                <a:lnTo>
                  <a:pt x="0" y="42134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mailto:dengxj615@hust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216107" y="0"/>
            <a:ext cx="5318043" cy="3531244"/>
          </a:xfrm>
          <a:prstGeom prst="rect">
            <a:avLst/>
          </a:prstGeom>
        </p:spPr>
      </p:pic>
      <p:pic>
        <p:nvPicPr>
          <p:cNvPr id="12" name="图片占位符 11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84851" cy="6867356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6" cstate="screen"/>
          <a:srcRect l="-1" t="278" r="313" b="1"/>
          <a:stretch>
            <a:fillRect/>
          </a:stretch>
        </p:blipFill>
        <p:spPr>
          <a:xfrm>
            <a:off x="0" y="-40000"/>
            <a:ext cx="12192000" cy="6858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588477" y="2901958"/>
            <a:ext cx="7530051" cy="6692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30000"/>
              </a:lnSpc>
              <a:defRPr/>
            </a:pP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第三章    栈和队列</a:t>
            </a:r>
            <a:endParaRPr lang="zh-CN" altLang="zh-CN" sz="32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53653" y="2949957"/>
            <a:ext cx="6846214" cy="2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0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6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2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68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388114" y="2424941"/>
            <a:ext cx="1415772" cy="5250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rgbClr val="EE464C"/>
                </a:solidFill>
                <a:cs typeface="+mn-ea"/>
                <a:sym typeface="+mn-lt"/>
              </a:rPr>
              <a:t>数据结构</a:t>
            </a:r>
            <a:endParaRPr lang="zh-CN" altLang="zh-CN" sz="2400" b="1" dirty="0">
              <a:solidFill>
                <a:srgbClr val="EE464C"/>
              </a:solidFill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4E0781A-F03B-4150-A136-93778EB353D1}"/>
              </a:ext>
            </a:extLst>
          </p:cNvPr>
          <p:cNvSpPr txBox="1"/>
          <p:nvPr/>
        </p:nvSpPr>
        <p:spPr>
          <a:xfrm>
            <a:off x="9473938" y="3685880"/>
            <a:ext cx="1625929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cs typeface="+mn-ea"/>
                <a:sym typeface="+mn-lt"/>
              </a:rPr>
              <a:t>——</a:t>
            </a:r>
            <a:r>
              <a:rPr lang="zh-CN" altLang="en-US" dirty="0">
                <a:cs typeface="+mn-ea"/>
                <a:sym typeface="+mn-lt"/>
              </a:rPr>
              <a:t>栈的应用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41073D3-B2AE-4E0E-8DE9-90C61A4865D2}"/>
              </a:ext>
            </a:extLst>
          </p:cNvPr>
          <p:cNvSpPr txBox="1"/>
          <p:nvPr/>
        </p:nvSpPr>
        <p:spPr>
          <a:xfrm>
            <a:off x="7684851" y="4353531"/>
            <a:ext cx="3994826" cy="2053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rPr>
              <a:t>主讲人：邓贤君 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rPr>
              <a:t>华中科技大学，网络空间安全学院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rPr>
              <a:t>Email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rPr>
              <a:t>：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dengxj615@hust.edu.cn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rPr>
              <a:t>Cell:       19986908208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rPr>
              <a:t>Wechat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rPr>
              <a:t>: dengxj615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rPr>
              <a:t>或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rPr>
              <a:t>13787704209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533318" y="4199318"/>
            <a:ext cx="2277605" cy="303975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screen"/>
          <a:srcRect l="54492" t="278" r="313" b="1"/>
          <a:stretch>
            <a:fillRect/>
          </a:stretch>
        </p:blipFill>
        <p:spPr>
          <a:xfrm rot="16200000" flipV="1">
            <a:off x="275800" y="-275802"/>
            <a:ext cx="2636107" cy="318770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7" name="文本框 25">
            <a:extLst>
              <a:ext uri="{FF2B5EF4-FFF2-40B4-BE49-F238E27FC236}">
                <a16:creationId xmlns:a16="http://schemas.microsoft.com/office/drawing/2014/main" id="{61032ECE-2AEC-4B17-983C-0EDDB5876C8E}"/>
              </a:ext>
            </a:extLst>
          </p:cNvPr>
          <p:cNvSpPr txBox="1"/>
          <p:nvPr/>
        </p:nvSpPr>
        <p:spPr>
          <a:xfrm>
            <a:off x="4841190" y="406088"/>
            <a:ext cx="2645460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3.2.3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表达式求值  </a:t>
            </a:r>
          </a:p>
        </p:txBody>
      </p:sp>
      <p:sp>
        <p:nvSpPr>
          <p:cNvPr id="12" name="Text Box 24">
            <a:extLst>
              <a:ext uri="{FF2B5EF4-FFF2-40B4-BE49-F238E27FC236}">
                <a16:creationId xmlns:a16="http://schemas.microsoft.com/office/drawing/2014/main" id="{93C97A90-C722-4F6F-9F53-4E03FC285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000" y="1200676"/>
            <a:ext cx="8893175" cy="5174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设：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s1----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操作数栈，存放暂不运算的数和中间结果</a:t>
            </a:r>
          </a:p>
          <a:p>
            <a:pPr fontAlgn="base">
              <a:lnSpc>
                <a:spcPct val="13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s2----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算符栈，存放暂不运算的算符</a:t>
            </a:r>
          </a:p>
          <a:p>
            <a:pPr fontAlgn="base">
              <a:lnSpc>
                <a:spcPct val="13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1.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置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s1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s2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为空栈；开始符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#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进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s2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；</a:t>
            </a:r>
          </a:p>
          <a:p>
            <a:pPr fontAlgn="base">
              <a:lnSpc>
                <a:spcPct val="13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2.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从表达式读取“单词”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w----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操作数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/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算符</a:t>
            </a:r>
          </a:p>
          <a:p>
            <a:pPr fontAlgn="base">
              <a:lnSpc>
                <a:spcPct val="13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3.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当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w != ‘#’  || s2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的顶算符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!= ‘#’ 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时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重复：</a:t>
            </a:r>
          </a:p>
          <a:p>
            <a:pPr fontAlgn="base">
              <a:lnSpc>
                <a:spcPct val="13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3.1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若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w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为操作数，则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w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进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s1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，读取下一“单词”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w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；</a:t>
            </a:r>
          </a:p>
          <a:p>
            <a:pPr fontAlgn="base">
              <a:lnSpc>
                <a:spcPct val="13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3.2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若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w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为算符，则：</a:t>
            </a:r>
          </a:p>
          <a:p>
            <a:pPr marL="1332000" indent="-285750" fontAlgn="base">
              <a:lnSpc>
                <a:spcPct val="132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90000"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若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prio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(s2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的顶算符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(q1)) &lt;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prio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(w(q2))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，则：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w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进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s2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；读取下一“单词”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w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；</a:t>
            </a:r>
          </a:p>
          <a:p>
            <a:pPr marL="1332000" indent="-285750" fontAlgn="base">
              <a:lnSpc>
                <a:spcPct val="132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90000"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若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prio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(s2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的顶算符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(q1)) =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prio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(w(q2))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，且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w=“)”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，则：去括号，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pop(s2)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； 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046250" fontAlgn="base">
              <a:lnSpc>
                <a:spcPct val="132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90000"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读取下一“单词”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w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；</a:t>
            </a:r>
          </a:p>
          <a:p>
            <a:pPr marL="1332000" indent="-285750" fontAlgn="base">
              <a:lnSpc>
                <a:spcPct val="132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90000"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若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prio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(s2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的顶算符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(q1)) &gt;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prio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(w(q2))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，则：</a:t>
            </a:r>
          </a:p>
          <a:p>
            <a:pPr fontAlgn="base">
              <a:lnSpc>
                <a:spcPct val="13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          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pop(s1,b)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；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pop(s1,a)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；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pop(s2,op)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；</a:t>
            </a:r>
          </a:p>
          <a:p>
            <a:pPr fontAlgn="base">
              <a:lnSpc>
                <a:spcPct val="13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          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c=a op b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；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push(s1,c)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；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/*op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为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q1*/</a:t>
            </a:r>
          </a:p>
          <a:p>
            <a:pPr fontAlgn="base">
              <a:lnSpc>
                <a:spcPct val="13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4. s1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的栈顶元素为表达式的值。</a:t>
            </a: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6BEEE562-9801-4938-9542-619D29C2E1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2218119"/>
              </p:ext>
            </p:extLst>
          </p:nvPr>
        </p:nvGraphicFramePr>
        <p:xfrm>
          <a:off x="8716623" y="1557963"/>
          <a:ext cx="457200" cy="134436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8463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lang="en-US" altLang="zh-CN" sz="2000" b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1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</a:p>
                  </a:txBody>
                  <a:tcPr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462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lang="en-US" altLang="zh-CN" sz="2000" b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5E71FBC1-9DD2-4716-931D-ADFAC61511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6227443"/>
              </p:ext>
            </p:extLst>
          </p:nvPr>
        </p:nvGraphicFramePr>
        <p:xfrm>
          <a:off x="9595684" y="1566652"/>
          <a:ext cx="457200" cy="134436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8463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lang="en-US" altLang="zh-CN" sz="2000" b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1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</a:p>
                  </a:txBody>
                  <a:tcPr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462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1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</a:p>
                  </a:txBody>
                  <a:tcPr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Text Box 23">
            <a:extLst>
              <a:ext uri="{FF2B5EF4-FFF2-40B4-BE49-F238E27FC236}">
                <a16:creationId xmlns:a16="http://schemas.microsoft.com/office/drawing/2014/main" id="{392AE1D7-22A0-4BC3-8053-519A0E2CE0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6623" y="1083300"/>
            <a:ext cx="1348446" cy="524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s1        s2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448D8A6D-9B18-493B-9300-7D4D57456E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72120" y="6396038"/>
            <a:ext cx="1511300" cy="523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跳过演示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6ECBA13-487B-4E3A-A08C-F3B9F1D19145}"/>
              </a:ext>
            </a:extLst>
          </p:cNvPr>
          <p:cNvSpPr txBox="1"/>
          <p:nvPr/>
        </p:nvSpPr>
        <p:spPr>
          <a:xfrm>
            <a:off x="1850682" y="714774"/>
            <a:ext cx="6110286" cy="485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C0066"/>
                </a:solidFill>
                <a:effectLst/>
                <a:uLnTx/>
                <a:uFillTx/>
                <a:cs typeface="+mn-ea"/>
                <a:sym typeface="+mn-lt"/>
              </a:rPr>
              <a:t>算法思想：</a:t>
            </a:r>
          </a:p>
        </p:txBody>
      </p:sp>
    </p:spTree>
    <p:extLst>
      <p:ext uri="{BB962C8B-B14F-4D97-AF65-F5344CB8AC3E}">
        <p14:creationId xmlns:p14="http://schemas.microsoft.com/office/powerpoint/2010/main" val="136687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533318" y="4199318"/>
            <a:ext cx="2277605" cy="303975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5"/>
          <p:cNvSpPr txBox="1"/>
          <p:nvPr/>
        </p:nvSpPr>
        <p:spPr>
          <a:xfrm>
            <a:off x="4615057" y="353386"/>
            <a:ext cx="2961885" cy="52501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30000"/>
              </a:lnSpc>
              <a:defRPr/>
            </a:pPr>
            <a:r>
              <a:rPr lang="en-US" altLang="zh-CN" sz="2400" b="1" dirty="0">
                <a:solidFill>
                  <a:prstClr val="black"/>
                </a:solidFill>
                <a:cs typeface="+mn-ea"/>
                <a:sym typeface="+mn-lt"/>
              </a:rPr>
              <a:t>3.2 </a:t>
            </a:r>
            <a:r>
              <a:rPr lang="zh-CN" altLang="en-US" sz="2400" b="1" dirty="0">
                <a:solidFill>
                  <a:prstClr val="black"/>
                </a:solidFill>
                <a:cs typeface="+mn-ea"/>
                <a:sym typeface="+mn-lt"/>
              </a:rPr>
              <a:t>栈的应用举例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screen"/>
          <a:srcRect l="54492" t="278" r="313" b="1"/>
          <a:stretch>
            <a:fillRect/>
          </a:stretch>
        </p:blipFill>
        <p:spPr>
          <a:xfrm rot="16200000" flipV="1">
            <a:off x="275800" y="-275802"/>
            <a:ext cx="2636107" cy="318770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8" name="Text Box 57">
            <a:extLst>
              <a:ext uri="{FF2B5EF4-FFF2-40B4-BE49-F238E27FC236}">
                <a16:creationId xmlns:a16="http://schemas.microsoft.com/office/drawing/2014/main" id="{588712F7-6E3E-497A-870B-E6505966F5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0533" y="2347210"/>
            <a:ext cx="4207892" cy="3928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1.</a:t>
            </a:r>
            <a:r>
              <a:rPr lang="en-US" altLang="zh-CN" sz="1800" dirty="0">
                <a:solidFill>
                  <a:srgbClr val="000000"/>
                </a:solidFill>
                <a:latin typeface="+mj-ea"/>
                <a:ea typeface="+mj-ea"/>
                <a:cs typeface="+mn-ea"/>
                <a:sym typeface="+mn-lt"/>
              </a:rPr>
              <a:t>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依次求余数，并送入栈中，直到商为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。</a:t>
            </a:r>
          </a:p>
          <a:p>
            <a:pPr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(1)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j-ea"/>
                <a:cs typeface="+mn-ea"/>
                <a:sym typeface="+mn-l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r1 = 1348 % 8 = 4     //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求余数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n1 = 1348 / 8 = 168   //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求商</a:t>
            </a:r>
          </a:p>
          <a:p>
            <a:pPr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(2) r2 = 168 % 8 = 0       //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求余数</a:t>
            </a:r>
          </a:p>
          <a:p>
            <a:pPr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n2 = 168 / 8 = 21       //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求商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(3) r3 = 21 % 8 = 5         //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求余数</a:t>
            </a:r>
          </a:p>
          <a:p>
            <a:pPr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n3 = 21 / 8 = 2           //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求商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(4) r4 = 2 % 8 = 2           //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求余数</a:t>
            </a:r>
          </a:p>
          <a:p>
            <a:pPr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n4 = 2 / 8 = 0             //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求商</a:t>
            </a:r>
          </a:p>
          <a:p>
            <a:pPr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2.</a:t>
            </a:r>
            <a:r>
              <a:rPr lang="en-US" altLang="zh-CN" sz="1800" dirty="0">
                <a:solidFill>
                  <a:srgbClr val="000000"/>
                </a:solidFill>
                <a:latin typeface="+mn-ea"/>
                <a:ea typeface="+mn-ea"/>
                <a:cs typeface="+mn-ea"/>
                <a:sym typeface="+mn-lt"/>
              </a:rPr>
              <a:t>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依次退栈，得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R=2504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85F64DC-9632-414B-83B3-F7A5AF343A77}"/>
              </a:ext>
            </a:extLst>
          </p:cNvPr>
          <p:cNvSpPr txBox="1"/>
          <p:nvPr/>
        </p:nvSpPr>
        <p:spPr>
          <a:xfrm>
            <a:off x="1882886" y="921650"/>
            <a:ext cx="6948739" cy="453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333399"/>
                </a:solidFill>
                <a:cs typeface="+mn-ea"/>
                <a:sym typeface="+mn-lt"/>
              </a:rPr>
              <a:t>栈的基本用途</a:t>
            </a: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----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保存暂时不用的数或存储地址。</a:t>
            </a:r>
          </a:p>
        </p:txBody>
      </p:sp>
      <p:graphicFrame>
        <p:nvGraphicFramePr>
          <p:cNvPr id="22" name="Group 3">
            <a:extLst>
              <a:ext uri="{FF2B5EF4-FFF2-40B4-BE49-F238E27FC236}">
                <a16:creationId xmlns:a16="http://schemas.microsoft.com/office/drawing/2014/main" id="{4940EFE6-242B-4414-BAB4-FB026A69E9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419431"/>
              </p:ext>
            </p:extLst>
          </p:nvPr>
        </p:nvGraphicFramePr>
        <p:xfrm>
          <a:off x="8374425" y="1844448"/>
          <a:ext cx="457200" cy="1584552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081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69" marB="4566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81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69" marB="4566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81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69" marB="4566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81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4</a:t>
                      </a:r>
                    </a:p>
                  </a:txBody>
                  <a:tcPr marT="45669" marB="4566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" name="Group 15">
            <a:extLst>
              <a:ext uri="{FF2B5EF4-FFF2-40B4-BE49-F238E27FC236}">
                <a16:creationId xmlns:a16="http://schemas.microsoft.com/office/drawing/2014/main" id="{3B43A2A5-161A-427F-993F-C0311BEC09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4550161"/>
              </p:ext>
            </p:extLst>
          </p:nvPr>
        </p:nvGraphicFramePr>
        <p:xfrm>
          <a:off x="9593625" y="1844448"/>
          <a:ext cx="457200" cy="1584552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081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69" marB="4566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81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69" marB="4566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81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0</a:t>
                      </a:r>
                    </a:p>
                  </a:txBody>
                  <a:tcPr marT="45669" marB="4566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81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4</a:t>
                      </a:r>
                    </a:p>
                  </a:txBody>
                  <a:tcPr marT="45669" marB="4566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4" name="Group 27">
            <a:extLst>
              <a:ext uri="{FF2B5EF4-FFF2-40B4-BE49-F238E27FC236}">
                <a16:creationId xmlns:a16="http://schemas.microsoft.com/office/drawing/2014/main" id="{1C007BDA-5288-4E5D-8DFB-9F77FEFED7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895946"/>
              </p:ext>
            </p:extLst>
          </p:nvPr>
        </p:nvGraphicFramePr>
        <p:xfrm>
          <a:off x="8374425" y="3952648"/>
          <a:ext cx="457200" cy="1584552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081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69" marB="4566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81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5</a:t>
                      </a:r>
                    </a:p>
                  </a:txBody>
                  <a:tcPr marT="45669" marB="4566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81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0</a:t>
                      </a:r>
                    </a:p>
                  </a:txBody>
                  <a:tcPr marT="45669" marB="4566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81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4</a:t>
                      </a:r>
                    </a:p>
                  </a:txBody>
                  <a:tcPr marT="45669" marB="4566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5" name="Group 39">
            <a:extLst>
              <a:ext uri="{FF2B5EF4-FFF2-40B4-BE49-F238E27FC236}">
                <a16:creationId xmlns:a16="http://schemas.microsoft.com/office/drawing/2014/main" id="{9FECC857-A233-4EAC-B80D-5A663A7B0C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353141"/>
              </p:ext>
            </p:extLst>
          </p:nvPr>
        </p:nvGraphicFramePr>
        <p:xfrm>
          <a:off x="9593625" y="3895498"/>
          <a:ext cx="457200" cy="1584552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081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2</a:t>
                      </a:r>
                    </a:p>
                  </a:txBody>
                  <a:tcPr marT="45669" marB="4566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81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5</a:t>
                      </a:r>
                    </a:p>
                  </a:txBody>
                  <a:tcPr marT="45669" marB="4566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81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0</a:t>
                      </a:r>
                    </a:p>
                  </a:txBody>
                  <a:tcPr marT="45669" marB="4566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81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4</a:t>
                      </a:r>
                    </a:p>
                  </a:txBody>
                  <a:tcPr marT="45669" marB="4566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6" name="Text Box 51">
            <a:extLst>
              <a:ext uri="{FF2B5EF4-FFF2-40B4-BE49-F238E27FC236}">
                <a16:creationId xmlns:a16="http://schemas.microsoft.com/office/drawing/2014/main" id="{3672167B-FAE0-429E-BDD4-2428F0EAF5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8804" y="3457286"/>
            <a:ext cx="10887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(1) 4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进栈</a:t>
            </a:r>
          </a:p>
        </p:txBody>
      </p:sp>
      <p:sp>
        <p:nvSpPr>
          <p:cNvPr id="27" name="Text Box 52">
            <a:extLst>
              <a:ext uri="{FF2B5EF4-FFF2-40B4-BE49-F238E27FC236}">
                <a16:creationId xmlns:a16="http://schemas.microsoft.com/office/drawing/2014/main" id="{26F64DE1-F0E5-45E0-AAD2-23BA90013E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5051" y="5546002"/>
            <a:ext cx="10887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(3) 5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进栈</a:t>
            </a:r>
          </a:p>
        </p:txBody>
      </p:sp>
      <p:sp>
        <p:nvSpPr>
          <p:cNvPr id="28" name="Line 53">
            <a:extLst>
              <a:ext uri="{FF2B5EF4-FFF2-40B4-BE49-F238E27FC236}">
                <a16:creationId xmlns:a16="http://schemas.microsoft.com/office/drawing/2014/main" id="{4844FF97-BA60-46E9-8CF1-E94189F55351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3425" y="3216048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Line 54">
            <a:extLst>
              <a:ext uri="{FF2B5EF4-FFF2-40B4-BE49-F238E27FC236}">
                <a16:creationId xmlns:a16="http://schemas.microsoft.com/office/drawing/2014/main" id="{5971C077-BD07-4CF2-86DB-3C64A81813B7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3425" y="4562248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Line 55">
            <a:extLst>
              <a:ext uri="{FF2B5EF4-FFF2-40B4-BE49-F238E27FC236}">
                <a16:creationId xmlns:a16="http://schemas.microsoft.com/office/drawing/2014/main" id="{B516ADDC-D80E-4151-A37E-DFE38EE5DA45}"/>
              </a:ext>
            </a:extLst>
          </p:cNvPr>
          <p:cNvSpPr>
            <a:spLocks noChangeShapeType="1"/>
          </p:cNvSpPr>
          <p:nvPr/>
        </p:nvSpPr>
        <p:spPr bwMode="auto">
          <a:xfrm>
            <a:off x="9212625" y="2911248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Line 56">
            <a:extLst>
              <a:ext uri="{FF2B5EF4-FFF2-40B4-BE49-F238E27FC236}">
                <a16:creationId xmlns:a16="http://schemas.microsoft.com/office/drawing/2014/main" id="{D75D6DC4-99A6-430F-97D1-AEBA63A44958}"/>
              </a:ext>
            </a:extLst>
          </p:cNvPr>
          <p:cNvSpPr>
            <a:spLocks noChangeShapeType="1"/>
          </p:cNvSpPr>
          <p:nvPr/>
        </p:nvSpPr>
        <p:spPr bwMode="auto">
          <a:xfrm>
            <a:off x="9212625" y="4105048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6E3040D-531F-490C-A537-639632E8BB77}"/>
              </a:ext>
            </a:extLst>
          </p:cNvPr>
          <p:cNvSpPr txBox="1"/>
          <p:nvPr/>
        </p:nvSpPr>
        <p:spPr>
          <a:xfrm>
            <a:off x="1883139" y="1424412"/>
            <a:ext cx="6110286" cy="453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3.2.1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数制转换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1F65FA5-D40E-459A-BBEC-3402DA45E4A6}"/>
              </a:ext>
            </a:extLst>
          </p:cNvPr>
          <p:cNvSpPr txBox="1"/>
          <p:nvPr/>
        </p:nvSpPr>
        <p:spPr>
          <a:xfrm>
            <a:off x="1882886" y="1919027"/>
            <a:ext cx="6110286" cy="417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例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.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给定十进制数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N=1348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，转换为八进制数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R=2504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B0BADF2-97E2-4F22-9279-A974A15EF42F}"/>
              </a:ext>
            </a:extLst>
          </p:cNvPr>
          <p:cNvSpPr txBox="1"/>
          <p:nvPr/>
        </p:nvSpPr>
        <p:spPr>
          <a:xfrm>
            <a:off x="9152241" y="3454391"/>
            <a:ext cx="12380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(2) 0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进栈 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F2161F5-EB50-4C0E-AE9D-CC469010013B}"/>
              </a:ext>
            </a:extLst>
          </p:cNvPr>
          <p:cNvSpPr txBox="1"/>
          <p:nvPr/>
        </p:nvSpPr>
        <p:spPr>
          <a:xfrm>
            <a:off x="9164147" y="5540168"/>
            <a:ext cx="1226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(4) 2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进栈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110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 animBg="1"/>
      <p:bldP spid="29" grpId="0" animBg="1"/>
      <p:bldP spid="30" grpId="0" animBg="1"/>
      <p:bldP spid="31" grpId="0" animBg="1"/>
      <p:bldP spid="35" grpId="0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533318" y="4199318"/>
            <a:ext cx="2277605" cy="303975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25419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screen"/>
          <a:srcRect l="54492" t="278" r="313" b="1"/>
          <a:stretch>
            <a:fillRect/>
          </a:stretch>
        </p:blipFill>
        <p:spPr>
          <a:xfrm rot="16200000" flipV="1">
            <a:off x="275800" y="-275802"/>
            <a:ext cx="2636107" cy="318770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41" name="Text Box 63">
            <a:extLst>
              <a:ext uri="{FF2B5EF4-FFF2-40B4-BE49-F238E27FC236}">
                <a16:creationId xmlns:a16="http://schemas.microsoft.com/office/drawing/2014/main" id="{8C1EE953-21E8-4B68-BCC2-9B38CFF0C6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299" y="1728397"/>
            <a:ext cx="4787900" cy="1136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1.</a:t>
            </a:r>
            <a:r>
              <a:rPr lang="en-US" altLang="zh-CN" sz="1800" dirty="0">
                <a:solidFill>
                  <a:srgbClr val="000000"/>
                </a:solidFill>
                <a:latin typeface="+mn-ea"/>
                <a:ea typeface="+mn-ea"/>
                <a:cs typeface="+mn-ea"/>
                <a:sym typeface="+mn-lt"/>
              </a:rPr>
              <a:t> </a:t>
            </a:r>
            <a:r>
              <a:rPr lang="zh-CN" altLang="en-US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刮号匹配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的表达式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例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. {...(...( )...)...}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[...{...( )...( )...}...]</a:t>
            </a:r>
          </a:p>
        </p:txBody>
      </p:sp>
      <p:sp>
        <p:nvSpPr>
          <p:cNvPr id="42" name="文本框 25">
            <a:extLst>
              <a:ext uri="{FF2B5EF4-FFF2-40B4-BE49-F238E27FC236}">
                <a16:creationId xmlns:a16="http://schemas.microsoft.com/office/drawing/2014/main" id="{2142645B-CB68-4D82-A4C5-C464A8ACD3B5}"/>
              </a:ext>
            </a:extLst>
          </p:cNvPr>
          <p:cNvSpPr txBox="1"/>
          <p:nvPr/>
        </p:nvSpPr>
        <p:spPr>
          <a:xfrm>
            <a:off x="4615057" y="362911"/>
            <a:ext cx="2961885" cy="52501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30000"/>
              </a:lnSpc>
              <a:defRPr/>
            </a:pPr>
            <a:r>
              <a:rPr lang="en-US" altLang="zh-CN" sz="2400" b="1" dirty="0">
                <a:solidFill>
                  <a:prstClr val="black"/>
                </a:solidFill>
                <a:cs typeface="+mn-ea"/>
                <a:sym typeface="+mn-lt"/>
              </a:rPr>
              <a:t>3.2 </a:t>
            </a:r>
            <a:r>
              <a:rPr lang="zh-CN" altLang="en-US" sz="2400" b="1" dirty="0">
                <a:solidFill>
                  <a:prstClr val="black"/>
                </a:solidFill>
                <a:cs typeface="+mn-ea"/>
                <a:sym typeface="+mn-lt"/>
              </a:rPr>
              <a:t>栈的应用举例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7717755-F175-4D9B-9B55-B22AABBD7FC1}"/>
              </a:ext>
            </a:extLst>
          </p:cNvPr>
          <p:cNvSpPr txBox="1"/>
          <p:nvPr/>
        </p:nvSpPr>
        <p:spPr>
          <a:xfrm>
            <a:off x="1968299" y="1185864"/>
            <a:ext cx="39089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3.2.2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判定表达式中的刮号匹配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9D0D8E-7A83-422E-9278-286654F00F2E}"/>
              </a:ext>
            </a:extLst>
          </p:cNvPr>
          <p:cNvSpPr txBox="1"/>
          <p:nvPr/>
        </p:nvSpPr>
        <p:spPr>
          <a:xfrm>
            <a:off x="2374009" y="3261527"/>
            <a:ext cx="2324981" cy="11373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/>
              <a:t>左右括号成对出现，且</a:t>
            </a:r>
            <a:r>
              <a:rPr lang="zh-CN" altLang="en-US" dirty="0">
                <a:solidFill>
                  <a:srgbClr val="FF0000"/>
                </a:solidFill>
              </a:rPr>
              <a:t>先出现</a:t>
            </a:r>
            <a:r>
              <a:rPr lang="zh-CN" altLang="en-US" dirty="0"/>
              <a:t>的左括号其对应的右括号</a:t>
            </a:r>
            <a:r>
              <a:rPr lang="zh-CN" altLang="en-US" dirty="0">
                <a:solidFill>
                  <a:srgbClr val="FF0000"/>
                </a:solidFill>
              </a:rPr>
              <a:t>后出现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35598DD-5FB6-447E-ACB9-CBD92856A309}"/>
              </a:ext>
            </a:extLst>
          </p:cNvPr>
          <p:cNvSpPr txBox="1"/>
          <p:nvPr/>
        </p:nvSpPr>
        <p:spPr>
          <a:xfrm>
            <a:off x="6756199" y="1728397"/>
            <a:ext cx="2821883" cy="1136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2.</a:t>
            </a:r>
            <a:r>
              <a:rPr lang="en-US" altLang="zh-CN" sz="1800" dirty="0">
                <a:solidFill>
                  <a:srgbClr val="000000"/>
                </a:solidFill>
                <a:latin typeface="+mn-ea"/>
                <a:ea typeface="+mn-ea"/>
                <a:cs typeface="+mn-ea"/>
                <a:sym typeface="+mn-lt"/>
              </a:rPr>
              <a:t> </a:t>
            </a:r>
            <a:r>
              <a:rPr lang="zh-CN" altLang="en-US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刮号不匹配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的表达式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例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. {...[ }...]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 [...(...( )...)...) </a:t>
            </a:r>
            <a:endParaRPr lang="zh-CN" altLang="en-US" dirty="0"/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A58E8A37-05C2-4812-894F-3A0470159EE3}"/>
              </a:ext>
            </a:extLst>
          </p:cNvPr>
          <p:cNvSpPr/>
          <p:nvPr/>
        </p:nvSpPr>
        <p:spPr>
          <a:xfrm>
            <a:off x="4963849" y="3644051"/>
            <a:ext cx="763188" cy="23597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E7E88BC-6462-4FE0-9433-CC2023E6179F}"/>
              </a:ext>
            </a:extLst>
          </p:cNvPr>
          <p:cNvSpPr txBox="1"/>
          <p:nvPr/>
        </p:nvSpPr>
        <p:spPr>
          <a:xfrm>
            <a:off x="5991896" y="3371896"/>
            <a:ext cx="3315753" cy="77726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堆栈</a:t>
            </a:r>
            <a:r>
              <a:rPr lang="zh-CN" altLang="en-US" b="1" dirty="0"/>
              <a:t>这一数据结构可以用于检验表达式的括号是否完全匹配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2137291-2E99-4B43-B2D1-D412254DF1A0}"/>
              </a:ext>
            </a:extLst>
          </p:cNvPr>
          <p:cNvSpPr txBox="1"/>
          <p:nvPr/>
        </p:nvSpPr>
        <p:spPr>
          <a:xfrm>
            <a:off x="2978802" y="3343524"/>
            <a:ext cx="5980055" cy="1857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FF0000"/>
                </a:solidFill>
              </a:rPr>
              <a:t>检查算法的思想如下：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  <a:buClr>
                <a:srgbClr val="FF0000"/>
              </a:buClr>
            </a:pPr>
            <a:r>
              <a:rPr lang="zh-CN" altLang="en-US" dirty="0"/>
              <a:t>      （</a:t>
            </a:r>
            <a:r>
              <a:rPr lang="en-US" altLang="zh-CN" dirty="0"/>
              <a:t>1</a:t>
            </a:r>
            <a:r>
              <a:rPr lang="zh-CN" altLang="en-US" dirty="0"/>
              <a:t>）每碰到一个左括号，把左括号进栈；</a:t>
            </a:r>
            <a:endParaRPr lang="en-US" altLang="zh-CN" dirty="0"/>
          </a:p>
          <a:p>
            <a:pPr>
              <a:lnSpc>
                <a:spcPct val="130000"/>
              </a:lnSpc>
              <a:buClr>
                <a:srgbClr val="FF0000"/>
              </a:buClr>
            </a:pPr>
            <a:r>
              <a:rPr lang="zh-CN" altLang="en-US" dirty="0"/>
              <a:t>      （</a:t>
            </a:r>
            <a:r>
              <a:rPr lang="en-US" altLang="zh-CN" dirty="0"/>
              <a:t>2</a:t>
            </a:r>
            <a:r>
              <a:rPr lang="zh-CN" altLang="en-US" dirty="0"/>
              <a:t>）每碰到一个右括号</a:t>
            </a:r>
            <a:r>
              <a:rPr lang="en-US" altLang="zh-CN" dirty="0"/>
              <a:t>a</a:t>
            </a:r>
            <a:r>
              <a:rPr lang="zh-CN" altLang="en-US" dirty="0"/>
              <a:t>，就将栈顶元素出栈，记为</a:t>
            </a:r>
            <a:r>
              <a:rPr lang="en-US" altLang="zh-CN" dirty="0"/>
              <a:t>b</a:t>
            </a:r>
            <a:r>
              <a:rPr lang="zh-CN" altLang="en-US" dirty="0"/>
              <a:t>，检查</a:t>
            </a:r>
            <a:r>
              <a:rPr lang="en-US" altLang="zh-CN" dirty="0"/>
              <a:t>b</a:t>
            </a:r>
            <a:r>
              <a:rPr lang="zh-CN" altLang="en-US" dirty="0"/>
              <a:t>是否为跟</a:t>
            </a:r>
            <a:r>
              <a:rPr lang="en-US" altLang="zh-CN" dirty="0"/>
              <a:t>a</a:t>
            </a:r>
            <a:r>
              <a:rPr lang="zh-CN" altLang="en-US" dirty="0"/>
              <a:t>匹配的左括号。如果是，则继续，否则，返回，提示存在括号不匹配。</a:t>
            </a:r>
          </a:p>
        </p:txBody>
      </p:sp>
    </p:spTree>
    <p:extLst>
      <p:ext uri="{BB962C8B-B14F-4D97-AF65-F5344CB8AC3E}">
        <p14:creationId xmlns:p14="http://schemas.microsoft.com/office/powerpoint/2010/main" val="72062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6" grpId="0" animBg="1"/>
      <p:bldP spid="6" grpId="1" animBg="1"/>
      <p:bldP spid="45" grpId="0"/>
      <p:bldP spid="5" grpId="0" animBg="1"/>
      <p:bldP spid="5" grpId="1" animBg="1"/>
      <p:bldP spid="46" grpId="0"/>
      <p:bldP spid="46" grpId="1"/>
      <p:bldP spid="4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569618" y="4199318"/>
            <a:ext cx="2277605" cy="303975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25419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screen"/>
          <a:srcRect l="54492" t="278" r="313" b="1"/>
          <a:stretch>
            <a:fillRect/>
          </a:stretch>
        </p:blipFill>
        <p:spPr>
          <a:xfrm rot="16200000" flipV="1">
            <a:off x="275800" y="-275802"/>
            <a:ext cx="2636107" cy="318770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graphicFrame>
        <p:nvGraphicFramePr>
          <p:cNvPr id="26" name="Group 3">
            <a:extLst>
              <a:ext uri="{FF2B5EF4-FFF2-40B4-BE49-F238E27FC236}">
                <a16:creationId xmlns:a16="http://schemas.microsoft.com/office/drawing/2014/main" id="{8AB2F41D-1128-4749-8D7D-A9FD4CE18A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929268"/>
              </p:ext>
            </p:extLst>
          </p:nvPr>
        </p:nvGraphicFramePr>
        <p:xfrm>
          <a:off x="7446844" y="1185864"/>
          <a:ext cx="457200" cy="1344432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346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32" marB="4573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32" marB="4573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(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7" name="Group 13">
            <a:extLst>
              <a:ext uri="{FF2B5EF4-FFF2-40B4-BE49-F238E27FC236}">
                <a16:creationId xmlns:a16="http://schemas.microsoft.com/office/drawing/2014/main" id="{F757F655-FB4F-43FA-B98B-12C4894674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190888"/>
              </p:ext>
            </p:extLst>
          </p:nvPr>
        </p:nvGraphicFramePr>
        <p:xfrm>
          <a:off x="9003299" y="1187528"/>
          <a:ext cx="457200" cy="1344432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346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32" marB="4573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{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(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8" name="Group 23">
            <a:extLst>
              <a:ext uri="{FF2B5EF4-FFF2-40B4-BE49-F238E27FC236}">
                <a16:creationId xmlns:a16="http://schemas.microsoft.com/office/drawing/2014/main" id="{959E3168-5AB4-490F-AE82-0AAE445C8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334659"/>
              </p:ext>
            </p:extLst>
          </p:nvPr>
        </p:nvGraphicFramePr>
        <p:xfrm>
          <a:off x="7434603" y="3013182"/>
          <a:ext cx="457200" cy="1344432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346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{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{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(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9F49279E-8547-4609-87F0-A9FAE026F2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7398285"/>
              </p:ext>
            </p:extLst>
          </p:nvPr>
        </p:nvGraphicFramePr>
        <p:xfrm>
          <a:off x="8991058" y="2981508"/>
          <a:ext cx="457200" cy="1344504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7087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</a:p>
                  </a:txBody>
                  <a:tcPr marT="45744" marB="45744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451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{</a:t>
                      </a:r>
                    </a:p>
                  </a:txBody>
                  <a:tcPr marT="45744" marB="45744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087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(</a:t>
                      </a:r>
                    </a:p>
                  </a:txBody>
                  <a:tcPr marT="45744" marB="45744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0" name="Text Box 43">
            <a:extLst>
              <a:ext uri="{FF2B5EF4-FFF2-40B4-BE49-F238E27FC236}">
                <a16:creationId xmlns:a16="http://schemas.microsoft.com/office/drawing/2014/main" id="{0C183335-2CD8-47E3-8A59-3FC63B4FD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0805" y="2515801"/>
            <a:ext cx="1197764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(1)“(”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进栈</a:t>
            </a:r>
          </a:p>
        </p:txBody>
      </p:sp>
      <p:sp>
        <p:nvSpPr>
          <p:cNvPr id="31" name="Line 44">
            <a:extLst>
              <a:ext uri="{FF2B5EF4-FFF2-40B4-BE49-F238E27FC236}">
                <a16:creationId xmlns:a16="http://schemas.microsoft.com/office/drawing/2014/main" id="{7863AD11-965B-40FA-A798-6A6D20B589A2}"/>
              </a:ext>
            </a:extLst>
          </p:cNvPr>
          <p:cNvSpPr>
            <a:spLocks noChangeShapeType="1"/>
          </p:cNvSpPr>
          <p:nvPr/>
        </p:nvSpPr>
        <p:spPr bwMode="auto">
          <a:xfrm>
            <a:off x="7065844" y="2176464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Line 45">
            <a:extLst>
              <a:ext uri="{FF2B5EF4-FFF2-40B4-BE49-F238E27FC236}">
                <a16:creationId xmlns:a16="http://schemas.microsoft.com/office/drawing/2014/main" id="{58B2635C-95B0-4A64-B1DB-975E9B81B5F4}"/>
              </a:ext>
            </a:extLst>
          </p:cNvPr>
          <p:cNvSpPr>
            <a:spLocks noChangeShapeType="1"/>
          </p:cNvSpPr>
          <p:nvPr/>
        </p:nvSpPr>
        <p:spPr bwMode="auto">
          <a:xfrm>
            <a:off x="7053603" y="3241782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Line 46">
            <a:extLst>
              <a:ext uri="{FF2B5EF4-FFF2-40B4-BE49-F238E27FC236}">
                <a16:creationId xmlns:a16="http://schemas.microsoft.com/office/drawing/2014/main" id="{225C128D-838E-46FC-8F1F-D52FAE9A3625}"/>
              </a:ext>
            </a:extLst>
          </p:cNvPr>
          <p:cNvSpPr>
            <a:spLocks noChangeShapeType="1"/>
          </p:cNvSpPr>
          <p:nvPr/>
        </p:nvSpPr>
        <p:spPr bwMode="auto">
          <a:xfrm>
            <a:off x="8622299" y="1839990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4" name="Line 47">
            <a:extLst>
              <a:ext uri="{FF2B5EF4-FFF2-40B4-BE49-F238E27FC236}">
                <a16:creationId xmlns:a16="http://schemas.microsoft.com/office/drawing/2014/main" id="{189F9421-E1F9-41A8-9537-6B639D4F5FF2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0058" y="3591108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5" name="Text Box 48">
            <a:extLst>
              <a:ext uri="{FF2B5EF4-FFF2-40B4-BE49-F238E27FC236}">
                <a16:creationId xmlns:a16="http://schemas.microsoft.com/office/drawing/2014/main" id="{B625BDE6-CAF5-417D-BA3C-38D9CF4C80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9356" y="4362976"/>
            <a:ext cx="1231427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(3)“{”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进栈</a:t>
            </a:r>
          </a:p>
        </p:txBody>
      </p:sp>
      <p:graphicFrame>
        <p:nvGraphicFramePr>
          <p:cNvPr id="36" name="表格 35">
            <a:extLst>
              <a:ext uri="{FF2B5EF4-FFF2-40B4-BE49-F238E27FC236}">
                <a16:creationId xmlns:a16="http://schemas.microsoft.com/office/drawing/2014/main" id="{ACC8B0F7-2B06-4F95-85CE-9802B7A4D4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7184052"/>
              </p:ext>
            </p:extLst>
          </p:nvPr>
        </p:nvGraphicFramePr>
        <p:xfrm>
          <a:off x="7440494" y="4940302"/>
          <a:ext cx="457200" cy="1344504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7087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</a:p>
                  </a:txBody>
                  <a:tcPr marT="45744" marB="45744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451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{</a:t>
                      </a:r>
                    </a:p>
                  </a:txBody>
                  <a:tcPr marT="45744" marB="45744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087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(</a:t>
                      </a:r>
                    </a:p>
                  </a:txBody>
                  <a:tcPr marT="45744" marB="45744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7" name="Line 59">
            <a:extLst>
              <a:ext uri="{FF2B5EF4-FFF2-40B4-BE49-F238E27FC236}">
                <a16:creationId xmlns:a16="http://schemas.microsoft.com/office/drawing/2014/main" id="{1E17B595-BF7E-4166-8F45-65EB46D43BA3}"/>
              </a:ext>
            </a:extLst>
          </p:cNvPr>
          <p:cNvSpPr>
            <a:spLocks noChangeShapeType="1"/>
          </p:cNvSpPr>
          <p:nvPr/>
        </p:nvSpPr>
        <p:spPr bwMode="auto">
          <a:xfrm>
            <a:off x="7059494" y="5549902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8" name="Text Box 60">
            <a:extLst>
              <a:ext uri="{FF2B5EF4-FFF2-40B4-BE49-F238E27FC236}">
                <a16:creationId xmlns:a16="http://schemas.microsoft.com/office/drawing/2014/main" id="{4CA25EF3-6F7E-4CA6-8D5A-3061DBD3BE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5844" y="6286506"/>
            <a:ext cx="2122697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(5)“]”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与“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{”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不匹配</a:t>
            </a:r>
          </a:p>
        </p:txBody>
      </p:sp>
      <p:sp>
        <p:nvSpPr>
          <p:cNvPr id="39" name="Line 61">
            <a:extLst>
              <a:ext uri="{FF2B5EF4-FFF2-40B4-BE49-F238E27FC236}">
                <a16:creationId xmlns:a16="http://schemas.microsoft.com/office/drawing/2014/main" id="{6C64A5BC-73FC-4972-B694-6279DC42CFC7}"/>
              </a:ext>
            </a:extLst>
          </p:cNvPr>
          <p:cNvSpPr>
            <a:spLocks noChangeShapeType="1"/>
          </p:cNvSpPr>
          <p:nvPr/>
        </p:nvSpPr>
        <p:spPr bwMode="auto">
          <a:xfrm>
            <a:off x="6534290" y="1003669"/>
            <a:ext cx="0" cy="571500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0" name="AutoShape 62">
            <a:extLst>
              <a:ext uri="{FF2B5EF4-FFF2-40B4-BE49-F238E27FC236}">
                <a16:creationId xmlns:a16="http://schemas.microsoft.com/office/drawing/2014/main" id="{2014DCF9-EA2F-4863-BCAE-A3BE3F5BD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9391" y="1817370"/>
            <a:ext cx="990600" cy="457200"/>
          </a:xfrm>
          <a:prstGeom prst="rightArrow">
            <a:avLst>
              <a:gd name="adj1" fmla="val 50000"/>
              <a:gd name="adj2" fmla="val 54127"/>
            </a:avLst>
          </a:prstGeom>
          <a:solidFill>
            <a:srgbClr val="990033"/>
          </a:solidFill>
          <a:ln w="9525" cap="rnd">
            <a:solidFill>
              <a:srgbClr val="333399"/>
            </a:solidFill>
            <a:prstDash val="sysDot"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1" name="Text Box 63">
            <a:extLst>
              <a:ext uri="{FF2B5EF4-FFF2-40B4-BE49-F238E27FC236}">
                <a16:creationId xmlns:a16="http://schemas.microsoft.com/office/drawing/2014/main" id="{8C1EE953-21E8-4B68-BCC2-9B38CFF0C6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299" y="1728397"/>
            <a:ext cx="2835527" cy="874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3.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判定刮号不匹配的方法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例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. ( ...{ ...{ ...}...] </a:t>
            </a:r>
          </a:p>
        </p:txBody>
      </p:sp>
      <p:sp>
        <p:nvSpPr>
          <p:cNvPr id="42" name="文本框 25">
            <a:extLst>
              <a:ext uri="{FF2B5EF4-FFF2-40B4-BE49-F238E27FC236}">
                <a16:creationId xmlns:a16="http://schemas.microsoft.com/office/drawing/2014/main" id="{2142645B-CB68-4D82-A4C5-C464A8ACD3B5}"/>
              </a:ext>
            </a:extLst>
          </p:cNvPr>
          <p:cNvSpPr txBox="1"/>
          <p:nvPr/>
        </p:nvSpPr>
        <p:spPr>
          <a:xfrm>
            <a:off x="4615057" y="362911"/>
            <a:ext cx="2961885" cy="52501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30000"/>
              </a:lnSpc>
              <a:defRPr/>
            </a:pPr>
            <a:r>
              <a:rPr lang="en-US" altLang="zh-CN" sz="2400" b="1" dirty="0">
                <a:solidFill>
                  <a:prstClr val="black"/>
                </a:solidFill>
                <a:cs typeface="+mn-ea"/>
                <a:sym typeface="+mn-lt"/>
              </a:rPr>
              <a:t>3.2 </a:t>
            </a:r>
            <a:r>
              <a:rPr lang="zh-CN" altLang="en-US" sz="2400" b="1" dirty="0">
                <a:solidFill>
                  <a:prstClr val="black"/>
                </a:solidFill>
                <a:cs typeface="+mn-ea"/>
                <a:sym typeface="+mn-lt"/>
              </a:rPr>
              <a:t>栈的应用举例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7717755-F175-4D9B-9B55-B22AABBD7FC1}"/>
              </a:ext>
            </a:extLst>
          </p:cNvPr>
          <p:cNvSpPr txBox="1"/>
          <p:nvPr/>
        </p:nvSpPr>
        <p:spPr>
          <a:xfrm>
            <a:off x="1968299" y="1185864"/>
            <a:ext cx="39089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3.2.2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判定表达式中的刮号匹配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8702677-D3CC-4BD9-9EC1-A2D1D2AC64AF}"/>
              </a:ext>
            </a:extLst>
          </p:cNvPr>
          <p:cNvSpPr txBox="1"/>
          <p:nvPr/>
        </p:nvSpPr>
        <p:spPr>
          <a:xfrm>
            <a:off x="8649775" y="2531960"/>
            <a:ext cx="1621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(2)“{”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进栈</a:t>
            </a:r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874602C-B854-4549-A8EF-1B28E8A3AF7B}"/>
              </a:ext>
            </a:extLst>
          </p:cNvPr>
          <p:cNvSpPr txBox="1"/>
          <p:nvPr/>
        </p:nvSpPr>
        <p:spPr>
          <a:xfrm>
            <a:off x="8649775" y="4379135"/>
            <a:ext cx="1480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(4)“{”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退栈 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B04D51E-3075-41E9-9698-78ED31E66774}"/>
              </a:ext>
            </a:extLst>
          </p:cNvPr>
          <p:cNvGrpSpPr/>
          <p:nvPr/>
        </p:nvGrpSpPr>
        <p:grpSpPr>
          <a:xfrm>
            <a:off x="2389241" y="2572750"/>
            <a:ext cx="593759" cy="673543"/>
            <a:chOff x="2389241" y="2572750"/>
            <a:chExt cx="593759" cy="673543"/>
          </a:xfrm>
        </p:grpSpPr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C2EB0B11-751F-4A65-81C5-5DDDE7488290}"/>
                </a:ext>
              </a:extLst>
            </p:cNvPr>
            <p:cNvSpPr txBox="1"/>
            <p:nvPr/>
          </p:nvSpPr>
          <p:spPr>
            <a:xfrm>
              <a:off x="2550380" y="2572750"/>
              <a:ext cx="4326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↑ </a:t>
              </a:r>
              <a:endParaRPr lang="zh-CN" altLang="en-US" dirty="0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200215B8-1ED2-4794-9A6D-0D01C5F814C4}"/>
                </a:ext>
              </a:extLst>
            </p:cNvPr>
            <p:cNvSpPr txBox="1"/>
            <p:nvPr/>
          </p:nvSpPr>
          <p:spPr>
            <a:xfrm>
              <a:off x="2389241" y="2876961"/>
              <a:ext cx="5014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(1)</a:t>
              </a:r>
              <a:endParaRPr lang="zh-CN" altLang="en-US" dirty="0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16157F74-1981-4F7C-9904-6B61B267040F}"/>
              </a:ext>
            </a:extLst>
          </p:cNvPr>
          <p:cNvGrpSpPr/>
          <p:nvPr/>
        </p:nvGrpSpPr>
        <p:grpSpPr>
          <a:xfrm>
            <a:off x="2719751" y="2568091"/>
            <a:ext cx="593858" cy="663272"/>
            <a:chOff x="2719751" y="2568091"/>
            <a:chExt cx="593858" cy="663272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0878249-7EB5-4E93-BAB1-1E918131CE78}"/>
                </a:ext>
              </a:extLst>
            </p:cNvPr>
            <p:cNvSpPr txBox="1"/>
            <p:nvPr/>
          </p:nvSpPr>
          <p:spPr>
            <a:xfrm>
              <a:off x="2880989" y="2568091"/>
              <a:ext cx="4326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↑ </a:t>
              </a:r>
              <a:endParaRPr lang="zh-CN" altLang="en-US" dirty="0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272601F1-6561-42D3-AEFD-D9777E764AAB}"/>
                </a:ext>
              </a:extLst>
            </p:cNvPr>
            <p:cNvSpPr txBox="1"/>
            <p:nvPr/>
          </p:nvSpPr>
          <p:spPr>
            <a:xfrm>
              <a:off x="2719751" y="2862031"/>
              <a:ext cx="5014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(2)</a:t>
              </a:r>
              <a:endParaRPr lang="zh-CN" altLang="en-US" dirty="0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ECFBDEB-877B-4236-BF62-80629AD95865}"/>
              </a:ext>
            </a:extLst>
          </p:cNvPr>
          <p:cNvGrpSpPr/>
          <p:nvPr/>
        </p:nvGrpSpPr>
        <p:grpSpPr>
          <a:xfrm>
            <a:off x="3052640" y="2568091"/>
            <a:ext cx="574635" cy="663272"/>
            <a:chOff x="3052640" y="2568091"/>
            <a:chExt cx="574635" cy="663272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02301BBC-B2A0-4C05-90AE-389BF5239C28}"/>
                </a:ext>
              </a:extLst>
            </p:cNvPr>
            <p:cNvSpPr txBox="1"/>
            <p:nvPr/>
          </p:nvSpPr>
          <p:spPr>
            <a:xfrm>
              <a:off x="3194655" y="2568091"/>
              <a:ext cx="4326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↑ </a:t>
              </a:r>
              <a:endParaRPr lang="zh-CN" altLang="en-US" dirty="0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8CCCC9D9-782F-48F0-B634-13D4AE099136}"/>
                </a:ext>
              </a:extLst>
            </p:cNvPr>
            <p:cNvSpPr txBox="1"/>
            <p:nvPr/>
          </p:nvSpPr>
          <p:spPr>
            <a:xfrm>
              <a:off x="3052640" y="2862031"/>
              <a:ext cx="5014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(3)</a:t>
              </a:r>
              <a:endParaRPr lang="zh-CN" altLang="en-US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1670988-09CE-491A-BA9F-864CCE1DE75F}"/>
              </a:ext>
            </a:extLst>
          </p:cNvPr>
          <p:cNvGrpSpPr/>
          <p:nvPr/>
        </p:nvGrpSpPr>
        <p:grpSpPr>
          <a:xfrm>
            <a:off x="3365625" y="2568091"/>
            <a:ext cx="574432" cy="663272"/>
            <a:chOff x="3365625" y="2568091"/>
            <a:chExt cx="574432" cy="663272"/>
          </a:xfrm>
        </p:grpSpPr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F9C1B771-0171-4D42-BB02-E3371B494CAB}"/>
                </a:ext>
              </a:extLst>
            </p:cNvPr>
            <p:cNvSpPr txBox="1"/>
            <p:nvPr/>
          </p:nvSpPr>
          <p:spPr>
            <a:xfrm>
              <a:off x="3507437" y="2568091"/>
              <a:ext cx="4326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↑ </a:t>
              </a:r>
              <a:endParaRPr lang="zh-CN" altLang="en-US" dirty="0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5F32325B-5760-41ED-A4D1-CE94F82AF15E}"/>
                </a:ext>
              </a:extLst>
            </p:cNvPr>
            <p:cNvSpPr txBox="1"/>
            <p:nvPr/>
          </p:nvSpPr>
          <p:spPr>
            <a:xfrm>
              <a:off x="3365625" y="2862031"/>
              <a:ext cx="5014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(4)</a:t>
              </a:r>
              <a:endParaRPr lang="zh-CN" altLang="en-US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E41ACDA-DA9A-474D-9D4D-A1C6B1D6063B}"/>
              </a:ext>
            </a:extLst>
          </p:cNvPr>
          <p:cNvGrpSpPr/>
          <p:nvPr/>
        </p:nvGrpSpPr>
        <p:grpSpPr>
          <a:xfrm>
            <a:off x="3682351" y="2568091"/>
            <a:ext cx="543948" cy="663272"/>
            <a:chOff x="3682351" y="2568091"/>
            <a:chExt cx="543948" cy="663272"/>
          </a:xfrm>
        </p:grpSpPr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C7B183AD-70C8-490D-BA1E-5494AE4DAA1A}"/>
                </a:ext>
              </a:extLst>
            </p:cNvPr>
            <p:cNvSpPr txBox="1"/>
            <p:nvPr/>
          </p:nvSpPr>
          <p:spPr>
            <a:xfrm>
              <a:off x="3793679" y="2568091"/>
              <a:ext cx="4326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↑ </a:t>
              </a:r>
              <a:endParaRPr lang="zh-CN" altLang="en-US" dirty="0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106645E0-7CDE-4409-A26B-EC29EB793419}"/>
                </a:ext>
              </a:extLst>
            </p:cNvPr>
            <p:cNvSpPr txBox="1"/>
            <p:nvPr/>
          </p:nvSpPr>
          <p:spPr>
            <a:xfrm>
              <a:off x="3682351" y="2862031"/>
              <a:ext cx="5014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(5)</a:t>
              </a:r>
              <a:endParaRPr lang="zh-CN" altLang="en-US" dirty="0"/>
            </a:p>
          </p:txBody>
        </p:sp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2E132E4D-F607-4015-AC8A-851DF333B9B1}"/>
              </a:ext>
            </a:extLst>
          </p:cNvPr>
          <p:cNvSpPr txBox="1"/>
          <p:nvPr/>
        </p:nvSpPr>
        <p:spPr>
          <a:xfrm>
            <a:off x="2268000" y="3611708"/>
            <a:ext cx="2324981" cy="7766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表达式扫描完毕，栈不为空，括号不匹配</a:t>
            </a:r>
          </a:p>
        </p:txBody>
      </p:sp>
    </p:spTree>
    <p:extLst>
      <p:ext uri="{BB962C8B-B14F-4D97-AF65-F5344CB8AC3E}">
        <p14:creationId xmlns:p14="http://schemas.microsoft.com/office/powerpoint/2010/main" val="156664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32" grpId="0" animBg="1"/>
      <p:bldP spid="33" grpId="0" animBg="1"/>
      <p:bldP spid="34" grpId="0" animBg="1"/>
      <p:bldP spid="35" grpId="0"/>
      <p:bldP spid="37" grpId="0" animBg="1"/>
      <p:bldP spid="38" grpId="0"/>
      <p:bldP spid="40" grpId="0" animBg="1"/>
      <p:bldP spid="25" grpId="0"/>
      <p:bldP spid="43" grpId="0"/>
      <p:bldP spid="5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 Box 8">
            <a:extLst>
              <a:ext uri="{FF2B5EF4-FFF2-40B4-BE49-F238E27FC236}">
                <a16:creationId xmlns:a16="http://schemas.microsoft.com/office/drawing/2014/main" id="{2A2445B4-1E4F-48B3-9D50-25D5EF4EE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1665" y="1680233"/>
            <a:ext cx="442750" cy="40011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①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942856" y="4608857"/>
            <a:ext cx="1926767" cy="2571520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-2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screen"/>
          <a:srcRect l="54492" t="278" r="313" b="1"/>
          <a:stretch>
            <a:fillRect/>
          </a:stretch>
        </p:blipFill>
        <p:spPr>
          <a:xfrm rot="16200000" flipV="1">
            <a:off x="275800" y="-275802"/>
            <a:ext cx="2636107" cy="318770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35" name="Text Box 13">
            <a:extLst>
              <a:ext uri="{FF2B5EF4-FFF2-40B4-BE49-F238E27FC236}">
                <a16:creationId xmlns:a16="http://schemas.microsoft.com/office/drawing/2014/main" id="{EE5345CE-CC87-4CD5-A15D-A31BBF7DB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9043" y="3181812"/>
            <a:ext cx="3673475" cy="3297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</a:pPr>
            <a:r>
              <a:rPr lang="zh-CN" altLang="en-US" sz="18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求值规则：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1.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先乘除，后加减；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2.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先括号内，后括号外；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3.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同类运算，从左至右。</a:t>
            </a:r>
          </a:p>
          <a:p>
            <a:pPr marL="285750" indent="-28575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</a:pPr>
            <a:r>
              <a:rPr lang="zh-CN" altLang="en-US" sz="18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约定： </a:t>
            </a:r>
            <a:endParaRPr lang="en-US" altLang="zh-CN" sz="18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Ɵ1----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左算符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     Ɵ2----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右算符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    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Ɵ1 = #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，为开始符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    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Ɵ2 = #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，为结束符</a:t>
            </a:r>
          </a:p>
        </p:txBody>
      </p:sp>
      <p:sp>
        <p:nvSpPr>
          <p:cNvPr id="36" name="Text Box 14">
            <a:extLst>
              <a:ext uri="{FF2B5EF4-FFF2-40B4-BE49-F238E27FC236}">
                <a16:creationId xmlns:a16="http://schemas.microsoft.com/office/drawing/2014/main" id="{A848AC8B-88FD-47AF-80BB-6986476ECF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0712" y="2973229"/>
            <a:ext cx="2438400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算符优先关系表</a:t>
            </a:r>
          </a:p>
        </p:txBody>
      </p:sp>
      <p:graphicFrame>
        <p:nvGraphicFramePr>
          <p:cNvPr id="37" name="Group 15">
            <a:extLst>
              <a:ext uri="{FF2B5EF4-FFF2-40B4-BE49-F238E27FC236}">
                <a16:creationId xmlns:a16="http://schemas.microsoft.com/office/drawing/2014/main" id="{C71B2D34-30BD-42C2-942E-2C018C2913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312818"/>
              </p:ext>
            </p:extLst>
          </p:nvPr>
        </p:nvGraphicFramePr>
        <p:xfrm>
          <a:off x="6307494" y="3375700"/>
          <a:ext cx="3758302" cy="3111066"/>
        </p:xfrm>
        <a:graphic>
          <a:graphicData uri="http://schemas.openxmlformats.org/drawingml/2006/table">
            <a:tbl>
              <a:tblPr/>
              <a:tblGrid>
                <a:gridCol w="722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6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291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9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984" marR="86984" marT="43500" marB="435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+    -    *    /   </a:t>
                      </a:r>
                      <a:r>
                        <a:rPr kumimoji="1" lang="zh-CN" altLang="en-US" sz="1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（    ）   </a:t>
                      </a:r>
                      <a:r>
                        <a:rPr kumimoji="1" lang="en-US" altLang="zh-CN" sz="1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#</a:t>
                      </a:r>
                    </a:p>
                  </a:txBody>
                  <a:tcPr marL="86984" marR="86984" marT="43500" marB="435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252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+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-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*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/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（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）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</a:t>
                      </a:r>
                      <a:r>
                        <a:rPr kumimoji="1" lang="en-US" altLang="zh-CN" sz="1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#</a:t>
                      </a:r>
                    </a:p>
                  </a:txBody>
                  <a:tcPr marL="86984" marR="86984" marT="43500" marB="435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&gt;    &gt;    &lt;    &lt;    &lt;    &gt;    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&gt;    &gt;    &lt;    &lt;    &lt;    &gt;    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&gt;    &gt;    &gt;    &gt;    &lt;    &gt;    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&gt;    &gt;    &gt;    &gt;    &lt;    &gt;    &gt;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&lt;    &lt;    &lt;    &lt;    &lt;    =  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&gt;    &gt;    &gt;    &gt;           &gt;   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&lt;    &lt;    &lt;    &lt;    &lt;          =</a:t>
                      </a:r>
                    </a:p>
                  </a:txBody>
                  <a:tcPr marL="86984" marR="86984" marT="43500" marB="435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" name="Text Box 27">
            <a:extLst>
              <a:ext uri="{FF2B5EF4-FFF2-40B4-BE49-F238E27FC236}">
                <a16:creationId xmlns:a16="http://schemas.microsoft.com/office/drawing/2014/main" id="{C40D6C83-91A0-40FA-9AB0-CE11D20439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7494" y="3420344"/>
            <a:ext cx="466794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Ɵ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</a:p>
        </p:txBody>
      </p:sp>
      <p:sp>
        <p:nvSpPr>
          <p:cNvPr id="39" name="Text Box 28">
            <a:extLst>
              <a:ext uri="{FF2B5EF4-FFF2-40B4-BE49-F238E27FC236}">
                <a16:creationId xmlns:a16="http://schemas.microsoft.com/office/drawing/2014/main" id="{6B36C707-88D2-493B-86E4-0B9CA61A5B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0706" y="3277656"/>
            <a:ext cx="466794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Ɵ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51" name="AutoShape 3">
            <a:extLst>
              <a:ext uri="{FF2B5EF4-FFF2-40B4-BE49-F238E27FC236}">
                <a16:creationId xmlns:a16="http://schemas.microsoft.com/office/drawing/2014/main" id="{58792B61-9C1B-4A34-BC04-22359396FE25}"/>
              </a:ext>
            </a:extLst>
          </p:cNvPr>
          <p:cNvSpPr>
            <a:spLocks/>
          </p:cNvSpPr>
          <p:nvPr/>
        </p:nvSpPr>
        <p:spPr bwMode="auto">
          <a:xfrm rot="16127966">
            <a:off x="5539568" y="1442256"/>
            <a:ext cx="120097" cy="460753"/>
          </a:xfrm>
          <a:prstGeom prst="leftBrace">
            <a:avLst>
              <a:gd name="adj1" fmla="val 27716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2" name="AutoShape 4">
            <a:extLst>
              <a:ext uri="{FF2B5EF4-FFF2-40B4-BE49-F238E27FC236}">
                <a16:creationId xmlns:a16="http://schemas.microsoft.com/office/drawing/2014/main" id="{E439B8FC-3ED4-4D3D-9BAE-5EBA395E96ED}"/>
              </a:ext>
            </a:extLst>
          </p:cNvPr>
          <p:cNvSpPr>
            <a:spLocks/>
          </p:cNvSpPr>
          <p:nvPr/>
        </p:nvSpPr>
        <p:spPr bwMode="auto">
          <a:xfrm rot="16248832">
            <a:off x="5335363" y="1683490"/>
            <a:ext cx="189237" cy="826262"/>
          </a:xfrm>
          <a:prstGeom prst="leftBrace">
            <a:avLst>
              <a:gd name="adj1" fmla="val 35338"/>
              <a:gd name="adj2" fmla="val 52135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3" name="AutoShape 5">
            <a:extLst>
              <a:ext uri="{FF2B5EF4-FFF2-40B4-BE49-F238E27FC236}">
                <a16:creationId xmlns:a16="http://schemas.microsoft.com/office/drawing/2014/main" id="{8D5D10A3-9FAA-4B99-B724-489914031E53}"/>
              </a:ext>
            </a:extLst>
          </p:cNvPr>
          <p:cNvSpPr>
            <a:spLocks/>
          </p:cNvSpPr>
          <p:nvPr/>
        </p:nvSpPr>
        <p:spPr bwMode="auto">
          <a:xfrm rot="16275242">
            <a:off x="6959486" y="1435126"/>
            <a:ext cx="98872" cy="459749"/>
          </a:xfrm>
          <a:prstGeom prst="leftBrace">
            <a:avLst>
              <a:gd name="adj1" fmla="val 27716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4" name="AutoShape 6">
            <a:extLst>
              <a:ext uri="{FF2B5EF4-FFF2-40B4-BE49-F238E27FC236}">
                <a16:creationId xmlns:a16="http://schemas.microsoft.com/office/drawing/2014/main" id="{C02D11A3-8B6C-4517-B36B-1DB2A4CF01BB}"/>
              </a:ext>
            </a:extLst>
          </p:cNvPr>
          <p:cNvSpPr>
            <a:spLocks/>
          </p:cNvSpPr>
          <p:nvPr/>
        </p:nvSpPr>
        <p:spPr bwMode="auto">
          <a:xfrm rot="16198551">
            <a:off x="6078553" y="1702505"/>
            <a:ext cx="133134" cy="1819282"/>
          </a:xfrm>
          <a:prstGeom prst="leftBrace">
            <a:avLst>
              <a:gd name="adj1" fmla="val 135698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" name="AutoShape 7">
            <a:extLst>
              <a:ext uri="{FF2B5EF4-FFF2-40B4-BE49-F238E27FC236}">
                <a16:creationId xmlns:a16="http://schemas.microsoft.com/office/drawing/2014/main" id="{42A5D009-E3A6-4C28-BDDC-20AA60773265}"/>
              </a:ext>
            </a:extLst>
          </p:cNvPr>
          <p:cNvSpPr>
            <a:spLocks/>
          </p:cNvSpPr>
          <p:nvPr/>
        </p:nvSpPr>
        <p:spPr bwMode="auto">
          <a:xfrm rot="16227167">
            <a:off x="6694570" y="1515291"/>
            <a:ext cx="200315" cy="1126484"/>
          </a:xfrm>
          <a:prstGeom prst="leftBrace">
            <a:avLst>
              <a:gd name="adj1" fmla="val 33259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7" name="Text Box 9">
            <a:extLst>
              <a:ext uri="{FF2B5EF4-FFF2-40B4-BE49-F238E27FC236}">
                <a16:creationId xmlns:a16="http://schemas.microsoft.com/office/drawing/2014/main" id="{47F59998-1F34-466E-AA88-156B08D9F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8798" y="1659991"/>
            <a:ext cx="4427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③</a:t>
            </a:r>
          </a:p>
        </p:txBody>
      </p:sp>
      <p:sp>
        <p:nvSpPr>
          <p:cNvPr id="58" name="Text Box 10">
            <a:extLst>
              <a:ext uri="{FF2B5EF4-FFF2-40B4-BE49-F238E27FC236}">
                <a16:creationId xmlns:a16="http://schemas.microsoft.com/office/drawing/2014/main" id="{F3C8B922-A36B-4348-A25C-C7C44213BB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5507" y="2152085"/>
            <a:ext cx="4427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②</a:t>
            </a:r>
          </a:p>
        </p:txBody>
      </p:sp>
      <p:sp>
        <p:nvSpPr>
          <p:cNvPr id="59" name="Text Box 11">
            <a:extLst>
              <a:ext uri="{FF2B5EF4-FFF2-40B4-BE49-F238E27FC236}">
                <a16:creationId xmlns:a16="http://schemas.microsoft.com/office/drawing/2014/main" id="{5193DDC8-5776-4236-B083-484B1DAE51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2039" y="2152085"/>
            <a:ext cx="4427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④</a:t>
            </a:r>
          </a:p>
        </p:txBody>
      </p:sp>
      <p:sp>
        <p:nvSpPr>
          <p:cNvPr id="60" name="Text Box 12">
            <a:extLst>
              <a:ext uri="{FF2B5EF4-FFF2-40B4-BE49-F238E27FC236}">
                <a16:creationId xmlns:a16="http://schemas.microsoft.com/office/drawing/2014/main" id="{1AADDB7D-ACEB-46F7-AEEA-5F5668427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3745" y="2638977"/>
            <a:ext cx="4427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⑤</a:t>
            </a:r>
          </a:p>
        </p:txBody>
      </p:sp>
      <p:sp>
        <p:nvSpPr>
          <p:cNvPr id="61" name="Text Box 29">
            <a:extLst>
              <a:ext uri="{FF2B5EF4-FFF2-40B4-BE49-F238E27FC236}">
                <a16:creationId xmlns:a16="http://schemas.microsoft.com/office/drawing/2014/main" id="{75FEE88C-E3B8-4A1C-A8CE-6809B85326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5781" y="1248002"/>
            <a:ext cx="38008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例：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4 + 2 * 3 – 10 / ( 7 – 5 )</a:t>
            </a:r>
          </a:p>
        </p:txBody>
      </p:sp>
      <p:sp>
        <p:nvSpPr>
          <p:cNvPr id="63" name="文本框 25">
            <a:extLst>
              <a:ext uri="{FF2B5EF4-FFF2-40B4-BE49-F238E27FC236}">
                <a16:creationId xmlns:a16="http://schemas.microsoft.com/office/drawing/2014/main" id="{74D8912A-3A46-4BD5-A24B-5373A0556341}"/>
              </a:ext>
            </a:extLst>
          </p:cNvPr>
          <p:cNvSpPr txBox="1"/>
          <p:nvPr/>
        </p:nvSpPr>
        <p:spPr>
          <a:xfrm>
            <a:off x="4615057" y="362911"/>
            <a:ext cx="2961885" cy="52501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30000"/>
              </a:lnSpc>
              <a:defRPr/>
            </a:pPr>
            <a:r>
              <a:rPr lang="en-US" altLang="zh-CN" sz="2400" b="1" dirty="0">
                <a:solidFill>
                  <a:prstClr val="black"/>
                </a:solidFill>
                <a:cs typeface="+mn-ea"/>
                <a:sym typeface="+mn-lt"/>
              </a:rPr>
              <a:t>3.2 </a:t>
            </a:r>
            <a:r>
              <a:rPr lang="zh-CN" altLang="en-US" sz="2400" b="1" dirty="0">
                <a:solidFill>
                  <a:prstClr val="black"/>
                </a:solidFill>
                <a:cs typeface="+mn-ea"/>
                <a:sym typeface="+mn-lt"/>
              </a:rPr>
              <a:t>栈的应用举例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3D526DA3-2A1B-47E5-B86B-38D411CA3436}"/>
              </a:ext>
            </a:extLst>
          </p:cNvPr>
          <p:cNvSpPr txBox="1"/>
          <p:nvPr/>
        </p:nvSpPr>
        <p:spPr>
          <a:xfrm>
            <a:off x="1972021" y="961956"/>
            <a:ext cx="24313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3.2.3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表达式求值  </a:t>
            </a:r>
          </a:p>
        </p:txBody>
      </p:sp>
    </p:spTree>
    <p:extLst>
      <p:ext uri="{BB962C8B-B14F-4D97-AF65-F5344CB8AC3E}">
        <p14:creationId xmlns:p14="http://schemas.microsoft.com/office/powerpoint/2010/main" val="7182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897431" y="4563430"/>
            <a:ext cx="1965682" cy="2623457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screen"/>
          <a:srcRect l="54492" t="278" r="313" b="1"/>
          <a:stretch>
            <a:fillRect/>
          </a:stretch>
        </p:blipFill>
        <p:spPr>
          <a:xfrm rot="16200000" flipV="1">
            <a:off x="275800" y="-275802"/>
            <a:ext cx="2636107" cy="318770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graphicFrame>
        <p:nvGraphicFramePr>
          <p:cNvPr id="21" name="Group 2">
            <a:extLst>
              <a:ext uri="{FF2B5EF4-FFF2-40B4-BE49-F238E27FC236}">
                <a16:creationId xmlns:a16="http://schemas.microsoft.com/office/drawing/2014/main" id="{CFA9716C-5446-4338-AE1F-AAF8BF4AF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340642"/>
              </p:ext>
            </p:extLst>
          </p:nvPr>
        </p:nvGraphicFramePr>
        <p:xfrm>
          <a:off x="1589881" y="1671660"/>
          <a:ext cx="9012237" cy="457200"/>
        </p:xfrm>
        <a:graphic>
          <a:graphicData uri="http://schemas.openxmlformats.org/drawingml/2006/table">
            <a:tbl>
              <a:tblPr/>
              <a:tblGrid>
                <a:gridCol w="839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98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62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764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步骤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操作数栈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运算符栈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输 入 串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下步操作说明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BD0B4601-EAED-4A12-8F2F-CD2ED8FDD0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8568586"/>
              </p:ext>
            </p:extLst>
          </p:nvPr>
        </p:nvGraphicFramePr>
        <p:xfrm>
          <a:off x="1589881" y="2128860"/>
          <a:ext cx="9012238" cy="457200"/>
        </p:xfrm>
        <a:graphic>
          <a:graphicData uri="http://schemas.openxmlformats.org/drawingml/2006/table">
            <a:tbl>
              <a:tblPr/>
              <a:tblGrid>
                <a:gridCol w="839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6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764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i="0" u="none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lang="en-US" altLang="zh-CN" sz="1800" b="0" i="0" u="none" kern="1200" baseline="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#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i="0" u="none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4+2*3–12</a:t>
                      </a:r>
                      <a:r>
                        <a:rPr lang="en-US" altLang="zh-CN" sz="20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/(7–5)#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1800" b="0" i="0" u="none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操作数</a:t>
                      </a:r>
                      <a:r>
                        <a:rPr lang="zh-CN" altLang="en-US" sz="20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进栈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E2769F91-E62C-42EC-B212-A207655379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7894591"/>
              </p:ext>
            </p:extLst>
          </p:nvPr>
        </p:nvGraphicFramePr>
        <p:xfrm>
          <a:off x="1587539" y="2582648"/>
          <a:ext cx="9012238" cy="457200"/>
        </p:xfrm>
        <a:graphic>
          <a:graphicData uri="http://schemas.openxmlformats.org/drawingml/2006/table">
            <a:tbl>
              <a:tblPr/>
              <a:tblGrid>
                <a:gridCol w="839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6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764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#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+2*3–12/(7–5)#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p</a:t>
                      </a:r>
                      <a:r>
                        <a:rPr lang="en-US" altLang="zh-CN" sz="1800" b="0" i="0" u="none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(#)&lt;</a:t>
                      </a: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p(+),</a:t>
                      </a: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进栈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EE40E9A7-41D0-4BDE-9E0C-B62F50AC83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039032"/>
              </p:ext>
            </p:extLst>
          </p:nvPr>
        </p:nvGraphicFramePr>
        <p:xfrm>
          <a:off x="1587539" y="3040099"/>
          <a:ext cx="9012238" cy="457200"/>
        </p:xfrm>
        <a:graphic>
          <a:graphicData uri="http://schemas.openxmlformats.org/drawingml/2006/table">
            <a:tbl>
              <a:tblPr/>
              <a:tblGrid>
                <a:gridCol w="839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6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764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</a:p>
                  </a:txBody>
                  <a:tcPr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# +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2*3–12/(7–5)#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操作数进栈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D209942F-F3EB-4A68-A766-A38624F2D7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5854523"/>
              </p:ext>
            </p:extLst>
          </p:nvPr>
        </p:nvGraphicFramePr>
        <p:xfrm>
          <a:off x="1587539" y="3502712"/>
          <a:ext cx="9012238" cy="457200"/>
        </p:xfrm>
        <a:graphic>
          <a:graphicData uri="http://schemas.openxmlformats.org/drawingml/2006/table">
            <a:tbl>
              <a:tblPr/>
              <a:tblGrid>
                <a:gridCol w="839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6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764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i="0" u="none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</a:p>
                  </a:txBody>
                  <a:tcPr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i="0" u="none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r>
                        <a:rPr lang="en-US" altLang="zh-CN" sz="1800" b="0" i="0" u="none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i="0" u="none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# +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 algn="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i="0" u="none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*3–12/(7–5)#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i="0" u="none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p(+)&lt;p(*),</a:t>
                      </a:r>
                      <a:r>
                        <a:rPr lang="zh-CN" altLang="en-US" sz="1800" b="0" i="0" u="none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进栈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285969E0-7F23-4018-BDAC-69E96D86A7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1835980"/>
              </p:ext>
            </p:extLst>
          </p:nvPr>
        </p:nvGraphicFramePr>
        <p:xfrm>
          <a:off x="1587539" y="3966713"/>
          <a:ext cx="9012238" cy="457200"/>
        </p:xfrm>
        <a:graphic>
          <a:graphicData uri="http://schemas.openxmlformats.org/drawingml/2006/table">
            <a:tbl>
              <a:tblPr/>
              <a:tblGrid>
                <a:gridCol w="839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6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764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</a:p>
                  </a:txBody>
                  <a:tcPr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r>
                        <a:rPr lang="en-US" altLang="zh-CN" sz="1800" b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# + *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3–12/(7–5)#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操作数进栈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E19F5C9A-A676-4C90-A0B3-39B7A679E2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5425642"/>
              </p:ext>
            </p:extLst>
          </p:nvPr>
        </p:nvGraphicFramePr>
        <p:xfrm>
          <a:off x="1587539" y="4431482"/>
          <a:ext cx="9012238" cy="457200"/>
        </p:xfrm>
        <a:graphic>
          <a:graphicData uri="http://schemas.openxmlformats.org/drawingml/2006/table">
            <a:tbl>
              <a:tblPr/>
              <a:tblGrid>
                <a:gridCol w="839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231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696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i="0" u="none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</a:p>
                  </a:txBody>
                  <a:tcPr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i="0" u="none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r>
                        <a:rPr lang="en-US" altLang="zh-CN" sz="1800" b="0" i="0" u="none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r>
                        <a:rPr lang="en-US" altLang="zh-CN" sz="1800" b="0" i="0" u="none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i="0" u="none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# + *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 algn="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i="0" u="none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–12/(7–5)#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i="0" u="none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p(*)&gt;p(-),</a:t>
                      </a:r>
                      <a:r>
                        <a:rPr lang="zh-CN" altLang="en-US" sz="1800" b="0" i="0" u="none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退栈</a:t>
                      </a:r>
                      <a:r>
                        <a:rPr lang="en-US" altLang="zh-CN" sz="1800" b="0" i="0" u="none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op=*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0ECA62DD-3599-4324-A0D6-BEBAA59242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3580098"/>
              </p:ext>
            </p:extLst>
          </p:nvPr>
        </p:nvGraphicFramePr>
        <p:xfrm>
          <a:off x="1587539" y="4887317"/>
          <a:ext cx="9012238" cy="504825"/>
        </p:xfrm>
        <a:graphic>
          <a:graphicData uri="http://schemas.openxmlformats.org/drawingml/2006/table">
            <a:tbl>
              <a:tblPr/>
              <a:tblGrid>
                <a:gridCol w="839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6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764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482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</a:p>
                  </a:txBody>
                  <a:tcPr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r>
                        <a:rPr lang="en-US" altLang="zh-CN" sz="1800" b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# +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–12/(7–5)#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操作数退栈</a:t>
                      </a: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b=3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2275F81E-D292-48F8-8552-043E197151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1697850"/>
              </p:ext>
            </p:extLst>
          </p:nvPr>
        </p:nvGraphicFramePr>
        <p:xfrm>
          <a:off x="1587539" y="5382127"/>
          <a:ext cx="9012238" cy="504825"/>
        </p:xfrm>
        <a:graphic>
          <a:graphicData uri="http://schemas.openxmlformats.org/drawingml/2006/table">
            <a:tbl>
              <a:tblPr/>
              <a:tblGrid>
                <a:gridCol w="839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6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764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482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7</a:t>
                      </a:r>
                    </a:p>
                  </a:txBody>
                  <a:tcPr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r>
                        <a:rPr lang="en-US" altLang="zh-CN" sz="1800" b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# +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–12/(7–5)#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操作数退栈</a:t>
                      </a: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a=2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60A24B67-29B8-404F-BD8A-9814D861BD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7226697"/>
              </p:ext>
            </p:extLst>
          </p:nvPr>
        </p:nvGraphicFramePr>
        <p:xfrm>
          <a:off x="1587539" y="5885365"/>
          <a:ext cx="9012238" cy="504825"/>
        </p:xfrm>
        <a:graphic>
          <a:graphicData uri="http://schemas.openxmlformats.org/drawingml/2006/table">
            <a:tbl>
              <a:tblPr/>
              <a:tblGrid>
                <a:gridCol w="839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6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764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482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8</a:t>
                      </a:r>
                    </a:p>
                  </a:txBody>
                  <a:tcPr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# +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–12/(7–5)#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a*b</a:t>
                      </a: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得</a:t>
                      </a: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c=6</a:t>
                      </a: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进栈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Text Box 142">
            <a:extLst>
              <a:ext uri="{FF2B5EF4-FFF2-40B4-BE49-F238E27FC236}">
                <a16:creationId xmlns:a16="http://schemas.microsoft.com/office/drawing/2014/main" id="{DE336AF8-5F71-461C-B029-34B1CF2A83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5920" y="1064962"/>
            <a:ext cx="8964613" cy="45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CC0066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例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. 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求表达式的值：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# 4 + 2 * 3 – 12 / ( 7 – 5 ) # </a:t>
            </a:r>
          </a:p>
        </p:txBody>
      </p:sp>
      <p:sp>
        <p:nvSpPr>
          <p:cNvPr id="32" name="文本框 25">
            <a:extLst>
              <a:ext uri="{FF2B5EF4-FFF2-40B4-BE49-F238E27FC236}">
                <a16:creationId xmlns:a16="http://schemas.microsoft.com/office/drawing/2014/main" id="{05D4BD91-8AC8-46E4-BE19-5F04F4C0E172}"/>
              </a:ext>
            </a:extLst>
          </p:cNvPr>
          <p:cNvSpPr txBox="1"/>
          <p:nvPr/>
        </p:nvSpPr>
        <p:spPr>
          <a:xfrm>
            <a:off x="4841190" y="406088"/>
            <a:ext cx="2645460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3.2.3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表达式求值  </a:t>
            </a:r>
          </a:p>
        </p:txBody>
      </p:sp>
    </p:spTree>
    <p:extLst>
      <p:ext uri="{BB962C8B-B14F-4D97-AF65-F5344CB8AC3E}">
        <p14:creationId xmlns:p14="http://schemas.microsoft.com/office/powerpoint/2010/main" val="163232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847666" y="4513665"/>
            <a:ext cx="2008314" cy="2680355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>
            <a:cxnSpLocks/>
          </p:cNvCxnSpPr>
          <p:nvPr/>
        </p:nvCxnSpPr>
        <p:spPr>
          <a:xfrm>
            <a:off x="0" y="683120"/>
            <a:ext cx="45339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screen"/>
          <a:srcRect l="54492" t="278" r="313" b="1"/>
          <a:stretch>
            <a:fillRect/>
          </a:stretch>
        </p:blipFill>
        <p:spPr>
          <a:xfrm rot="16200000" flipV="1">
            <a:off x="329871" y="-283720"/>
            <a:ext cx="2636107" cy="318770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graphicFrame>
        <p:nvGraphicFramePr>
          <p:cNvPr id="21" name="Group 156">
            <a:extLst>
              <a:ext uri="{FF2B5EF4-FFF2-40B4-BE49-F238E27FC236}">
                <a16:creationId xmlns:a16="http://schemas.microsoft.com/office/drawing/2014/main" id="{F793F2C2-7EB9-4854-A72C-A0AD15124C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915109"/>
              </p:ext>
            </p:extLst>
          </p:nvPr>
        </p:nvGraphicFramePr>
        <p:xfrm>
          <a:off x="1514771" y="1623162"/>
          <a:ext cx="9012237" cy="424598"/>
        </p:xfrm>
        <a:graphic>
          <a:graphicData uri="http://schemas.openxmlformats.org/drawingml/2006/table">
            <a:tbl>
              <a:tblPr/>
              <a:tblGrid>
                <a:gridCol w="839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98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32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495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459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步骤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操作数栈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运算符栈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输 入 串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下步操作说明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BF8E513E-7DE4-4AD8-B91A-FD90BC910C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3557007"/>
              </p:ext>
            </p:extLst>
          </p:nvPr>
        </p:nvGraphicFramePr>
        <p:xfrm>
          <a:off x="1516351" y="2057510"/>
          <a:ext cx="9012238" cy="468000"/>
        </p:xfrm>
        <a:graphic>
          <a:graphicData uri="http://schemas.openxmlformats.org/drawingml/2006/table">
            <a:tbl>
              <a:tblPr/>
              <a:tblGrid>
                <a:gridCol w="839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32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495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80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8</a:t>
                      </a:r>
                    </a:p>
                  </a:txBody>
                  <a:tcPr marT="45549" marB="45549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</a:p>
                  </a:txBody>
                  <a:tcPr marT="45549" marB="4554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#+</a:t>
                      </a:r>
                    </a:p>
                  </a:txBody>
                  <a:tcPr marT="45549" marB="4554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–12/(7–5)#</a:t>
                      </a:r>
                    </a:p>
                  </a:txBody>
                  <a:tcPr marT="45549" marB="4554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a*b</a:t>
                      </a: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得</a:t>
                      </a: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进栈</a:t>
                      </a:r>
                    </a:p>
                  </a:txBody>
                  <a:tcPr marT="45549" marB="4554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47E78B17-581A-47C8-8DF7-E9B2EE535A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8439243"/>
              </p:ext>
            </p:extLst>
          </p:nvPr>
        </p:nvGraphicFramePr>
        <p:xfrm>
          <a:off x="1514771" y="2532677"/>
          <a:ext cx="9012238" cy="432000"/>
        </p:xfrm>
        <a:graphic>
          <a:graphicData uri="http://schemas.openxmlformats.org/drawingml/2006/table">
            <a:tbl>
              <a:tblPr/>
              <a:tblGrid>
                <a:gridCol w="839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39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487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20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i="0" u="none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9</a:t>
                      </a:r>
                    </a:p>
                  </a:txBody>
                  <a:tcPr marT="45549" marB="45549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r>
                        <a:rPr lang="en-US" altLang="zh-CN" sz="1800" b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</a:p>
                  </a:txBody>
                  <a:tcPr marT="45549" marB="4554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#+</a:t>
                      </a:r>
                    </a:p>
                  </a:txBody>
                  <a:tcPr marT="45549" marB="4554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–12/(7–5)#</a:t>
                      </a:r>
                    </a:p>
                  </a:txBody>
                  <a:tcPr marT="45549" marB="4554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p(+)&gt;p(-),</a:t>
                      </a: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退栈</a:t>
                      </a: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op=+</a:t>
                      </a:r>
                    </a:p>
                  </a:txBody>
                  <a:tcPr marT="45549" marB="4554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14293DDA-8527-4A18-9AC9-8F337B3F84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3554252"/>
              </p:ext>
            </p:extLst>
          </p:nvPr>
        </p:nvGraphicFramePr>
        <p:xfrm>
          <a:off x="1514775" y="2969881"/>
          <a:ext cx="9012238" cy="432000"/>
        </p:xfrm>
        <a:graphic>
          <a:graphicData uri="http://schemas.openxmlformats.org/drawingml/2006/table">
            <a:tbl>
              <a:tblPr/>
              <a:tblGrid>
                <a:gridCol w="839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32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495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20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10</a:t>
                      </a:r>
                    </a:p>
                  </a:txBody>
                  <a:tcPr marT="45549" marB="45549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r>
                        <a:rPr lang="en-US" altLang="zh-CN" sz="1800" b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  <a:endParaRPr lang="en-US" altLang="zh-CN" sz="1800" b="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549" marB="4554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#</a:t>
                      </a:r>
                    </a:p>
                  </a:txBody>
                  <a:tcPr marT="45549" marB="4554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–12/(7–5)#</a:t>
                      </a:r>
                    </a:p>
                  </a:txBody>
                  <a:tcPr marT="45549" marB="4554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操作数退栈</a:t>
                      </a: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b=6</a:t>
                      </a:r>
                    </a:p>
                  </a:txBody>
                  <a:tcPr marT="45549" marB="4554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EDF5DC2E-AAFA-41B7-B37E-23FF6E7838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2874948"/>
              </p:ext>
            </p:extLst>
          </p:nvPr>
        </p:nvGraphicFramePr>
        <p:xfrm>
          <a:off x="1514779" y="3398075"/>
          <a:ext cx="9012238" cy="439956"/>
        </p:xfrm>
        <a:graphic>
          <a:graphicData uri="http://schemas.openxmlformats.org/drawingml/2006/table">
            <a:tbl>
              <a:tblPr/>
              <a:tblGrid>
                <a:gridCol w="839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32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495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9956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11</a:t>
                      </a:r>
                    </a:p>
                  </a:txBody>
                  <a:tcPr marT="45549" marB="45549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lang="en-US" altLang="zh-CN" sz="1800" b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549" marB="4554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#</a:t>
                      </a:r>
                    </a:p>
                  </a:txBody>
                  <a:tcPr marT="45549" marB="4554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–12/(7–5)#</a:t>
                      </a:r>
                    </a:p>
                  </a:txBody>
                  <a:tcPr marT="45549" marB="4554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操作数退栈</a:t>
                      </a: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a=4</a:t>
                      </a:r>
                    </a:p>
                  </a:txBody>
                  <a:tcPr marT="45549" marB="4554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A594BC88-2976-4738-9B15-2D55D848A4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4124355"/>
              </p:ext>
            </p:extLst>
          </p:nvPr>
        </p:nvGraphicFramePr>
        <p:xfrm>
          <a:off x="1514778" y="3840206"/>
          <a:ext cx="9012238" cy="432000"/>
        </p:xfrm>
        <a:graphic>
          <a:graphicData uri="http://schemas.openxmlformats.org/drawingml/2006/table">
            <a:tbl>
              <a:tblPr/>
              <a:tblGrid>
                <a:gridCol w="839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32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495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20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12</a:t>
                      </a:r>
                    </a:p>
                  </a:txBody>
                  <a:tcPr marT="45549" marB="45549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lang="en-US" altLang="zh-CN" sz="1800" b="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549" marB="4554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#</a:t>
                      </a:r>
                    </a:p>
                  </a:txBody>
                  <a:tcPr marT="45549" marB="4554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–12/(7–5)#</a:t>
                      </a:r>
                    </a:p>
                  </a:txBody>
                  <a:tcPr marT="45549" marB="4554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a+b</a:t>
                      </a: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得</a:t>
                      </a: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c=10</a:t>
                      </a: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进栈</a:t>
                      </a:r>
                    </a:p>
                  </a:txBody>
                  <a:tcPr marT="45549" marB="4554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EAA00687-2816-4B21-9D4B-291AA10BFA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7206334"/>
              </p:ext>
            </p:extLst>
          </p:nvPr>
        </p:nvGraphicFramePr>
        <p:xfrm>
          <a:off x="1514778" y="4271515"/>
          <a:ext cx="9012238" cy="432000"/>
        </p:xfrm>
        <a:graphic>
          <a:graphicData uri="http://schemas.openxmlformats.org/drawingml/2006/table">
            <a:tbl>
              <a:tblPr/>
              <a:tblGrid>
                <a:gridCol w="839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32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495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20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13</a:t>
                      </a:r>
                    </a:p>
                  </a:txBody>
                  <a:tcPr marT="45549" marB="45549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10</a:t>
                      </a:r>
                    </a:p>
                  </a:txBody>
                  <a:tcPr marT="45549" marB="4554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#</a:t>
                      </a:r>
                    </a:p>
                  </a:txBody>
                  <a:tcPr marT="45549" marB="4554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–12/(7–5)#</a:t>
                      </a:r>
                    </a:p>
                  </a:txBody>
                  <a:tcPr marT="45549" marB="4554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p(#)&lt;p(-),</a:t>
                      </a: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进栈</a:t>
                      </a:r>
                    </a:p>
                  </a:txBody>
                  <a:tcPr marT="45549" marB="4554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Group 100">
            <a:extLst>
              <a:ext uri="{FF2B5EF4-FFF2-40B4-BE49-F238E27FC236}">
                <a16:creationId xmlns:a16="http://schemas.microsoft.com/office/drawing/2014/main" id="{29395317-D1E6-4921-AA20-95F888A133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506545"/>
              </p:ext>
            </p:extLst>
          </p:nvPr>
        </p:nvGraphicFramePr>
        <p:xfrm>
          <a:off x="1514778" y="4702824"/>
          <a:ext cx="9012237" cy="432000"/>
        </p:xfrm>
        <a:graphic>
          <a:graphicData uri="http://schemas.openxmlformats.org/drawingml/2006/table">
            <a:tbl>
              <a:tblPr/>
              <a:tblGrid>
                <a:gridCol w="839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98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32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495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14</a:t>
                      </a:r>
                    </a:p>
                  </a:txBody>
                  <a:tcPr marT="45549" marB="4554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10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549" marB="4554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# -</a:t>
                      </a:r>
                    </a:p>
                  </a:txBody>
                  <a:tcPr marT="45549" marB="4554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12/(7–5)#</a:t>
                      </a:r>
                    </a:p>
                  </a:txBody>
                  <a:tcPr marT="45549" marB="4554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操作数进栈</a:t>
                      </a:r>
                    </a:p>
                  </a:txBody>
                  <a:tcPr marT="45549" marB="4554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" name="Group 114">
            <a:extLst>
              <a:ext uri="{FF2B5EF4-FFF2-40B4-BE49-F238E27FC236}">
                <a16:creationId xmlns:a16="http://schemas.microsoft.com/office/drawing/2014/main" id="{35F2CFFB-1A3F-4997-85A4-9979BB94D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391825"/>
              </p:ext>
            </p:extLst>
          </p:nvPr>
        </p:nvGraphicFramePr>
        <p:xfrm>
          <a:off x="1514779" y="5135901"/>
          <a:ext cx="9012237" cy="432000"/>
        </p:xfrm>
        <a:graphic>
          <a:graphicData uri="http://schemas.openxmlformats.org/drawingml/2006/table">
            <a:tbl>
              <a:tblPr/>
              <a:tblGrid>
                <a:gridCol w="839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98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32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495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15</a:t>
                      </a:r>
                    </a:p>
                  </a:txBody>
                  <a:tcPr marT="45549" marB="4554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10</a:t>
                      </a: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</a:t>
                      </a:r>
                    </a:p>
                  </a:txBody>
                  <a:tcPr marT="45549" marB="4554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# -</a:t>
                      </a:r>
                    </a:p>
                  </a:txBody>
                  <a:tcPr marT="45549" marB="4554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/(7–5)#</a:t>
                      </a:r>
                    </a:p>
                  </a:txBody>
                  <a:tcPr marT="45549" marB="4554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p(-)&lt;p(/),</a:t>
                      </a: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进栈</a:t>
                      </a:r>
                    </a:p>
                  </a:txBody>
                  <a:tcPr marT="45549" marB="4554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" name="Group 162">
            <a:extLst>
              <a:ext uri="{FF2B5EF4-FFF2-40B4-BE49-F238E27FC236}">
                <a16:creationId xmlns:a16="http://schemas.microsoft.com/office/drawing/2014/main" id="{F62436FF-39B7-4BA2-B311-F3012141F7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913229"/>
              </p:ext>
            </p:extLst>
          </p:nvPr>
        </p:nvGraphicFramePr>
        <p:xfrm>
          <a:off x="1514771" y="5556996"/>
          <a:ext cx="9012237" cy="412789"/>
        </p:xfrm>
        <a:graphic>
          <a:graphicData uri="http://schemas.openxmlformats.org/drawingml/2006/table">
            <a:tbl>
              <a:tblPr/>
              <a:tblGrid>
                <a:gridCol w="839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98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251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675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16</a:t>
                      </a:r>
                    </a:p>
                  </a:txBody>
                  <a:tcPr marT="45549" marB="4554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10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</a:t>
                      </a:r>
                    </a:p>
                  </a:txBody>
                  <a:tcPr marT="45549" marB="4554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# - /</a:t>
                      </a:r>
                    </a:p>
                  </a:txBody>
                  <a:tcPr marT="45549" marB="4554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(7–5)#</a:t>
                      </a:r>
                    </a:p>
                  </a:txBody>
                  <a:tcPr marT="45549" marB="4554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p(/)&lt;p(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(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)</a:t>
                      </a: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，进栈</a:t>
                      </a:r>
                    </a:p>
                  </a:txBody>
                  <a:tcPr marT="45549" marB="4554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" name="Group 142">
            <a:extLst>
              <a:ext uri="{FF2B5EF4-FFF2-40B4-BE49-F238E27FC236}">
                <a16:creationId xmlns:a16="http://schemas.microsoft.com/office/drawing/2014/main" id="{661A4169-D248-4950-B176-B5E2DC407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119885"/>
              </p:ext>
            </p:extLst>
          </p:nvPr>
        </p:nvGraphicFramePr>
        <p:xfrm>
          <a:off x="1514771" y="5958880"/>
          <a:ext cx="9012237" cy="432000"/>
        </p:xfrm>
        <a:graphic>
          <a:graphicData uri="http://schemas.openxmlformats.org/drawingml/2006/table">
            <a:tbl>
              <a:tblPr/>
              <a:tblGrid>
                <a:gridCol w="839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98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32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495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17</a:t>
                      </a:r>
                    </a:p>
                  </a:txBody>
                  <a:tcPr marT="45549" marB="4554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A1A1A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10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</a:t>
                      </a:r>
                    </a:p>
                  </a:txBody>
                  <a:tcPr marT="45549" marB="4554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# - / (</a:t>
                      </a:r>
                    </a:p>
                  </a:txBody>
                  <a:tcPr marT="45549" marB="4554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7–5)#</a:t>
                      </a:r>
                    </a:p>
                  </a:txBody>
                  <a:tcPr marT="45549" marB="4554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操作数进栈</a:t>
                      </a:r>
                    </a:p>
                  </a:txBody>
                  <a:tcPr marT="45549" marB="4554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" name="文本框 25">
            <a:extLst>
              <a:ext uri="{FF2B5EF4-FFF2-40B4-BE49-F238E27FC236}">
                <a16:creationId xmlns:a16="http://schemas.microsoft.com/office/drawing/2014/main" id="{23A43A0A-960F-4A9A-BD05-B044368D08A8}"/>
              </a:ext>
            </a:extLst>
          </p:cNvPr>
          <p:cNvSpPr txBox="1"/>
          <p:nvPr/>
        </p:nvSpPr>
        <p:spPr>
          <a:xfrm>
            <a:off x="4841190" y="406088"/>
            <a:ext cx="2645460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3.2.3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表达式求值  </a:t>
            </a:r>
          </a:p>
        </p:txBody>
      </p:sp>
      <p:sp>
        <p:nvSpPr>
          <p:cNvPr id="18" name="Text Box 142">
            <a:extLst>
              <a:ext uri="{FF2B5EF4-FFF2-40B4-BE49-F238E27FC236}">
                <a16:creationId xmlns:a16="http://schemas.microsoft.com/office/drawing/2014/main" id="{AEA509E1-C3E4-47C8-B813-96A8B11DF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5920" y="1064962"/>
            <a:ext cx="8964613" cy="45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CC0066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例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. 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求表达式的值：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# 4 + 2 * 3 – 12 / ( 7 – 5 ) # </a:t>
            </a:r>
          </a:p>
        </p:txBody>
      </p:sp>
    </p:spTree>
    <p:extLst>
      <p:ext uri="{BB962C8B-B14F-4D97-AF65-F5344CB8AC3E}">
        <p14:creationId xmlns:p14="http://schemas.microsoft.com/office/powerpoint/2010/main" val="78363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10103261" y="4769262"/>
            <a:ext cx="1789353" cy="2388124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72813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9694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screen"/>
          <a:srcRect l="54492" t="278" r="313" b="1"/>
          <a:stretch>
            <a:fillRect/>
          </a:stretch>
        </p:blipFill>
        <p:spPr>
          <a:xfrm rot="16200000" flipV="1">
            <a:off x="275801" y="-315978"/>
            <a:ext cx="2636107" cy="318770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graphicFrame>
        <p:nvGraphicFramePr>
          <p:cNvPr id="21" name="Group 156">
            <a:extLst>
              <a:ext uri="{FF2B5EF4-FFF2-40B4-BE49-F238E27FC236}">
                <a16:creationId xmlns:a16="http://schemas.microsoft.com/office/drawing/2014/main" id="{8DDE5331-3FE3-42FA-91B3-EDAD1F4F54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519625"/>
              </p:ext>
            </p:extLst>
          </p:nvPr>
        </p:nvGraphicFramePr>
        <p:xfrm>
          <a:off x="1686082" y="1573643"/>
          <a:ext cx="9012237" cy="432000"/>
        </p:xfrm>
        <a:graphic>
          <a:graphicData uri="http://schemas.openxmlformats.org/drawingml/2006/table">
            <a:tbl>
              <a:tblPr/>
              <a:tblGrid>
                <a:gridCol w="839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98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32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495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步骤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操作数栈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运算符栈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输 入 串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下步操作说明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Group 16">
            <a:extLst>
              <a:ext uri="{FF2B5EF4-FFF2-40B4-BE49-F238E27FC236}">
                <a16:creationId xmlns:a16="http://schemas.microsoft.com/office/drawing/2014/main" id="{170BEF33-7580-4E45-8497-DE345D3DA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774875"/>
              </p:ext>
            </p:extLst>
          </p:nvPr>
        </p:nvGraphicFramePr>
        <p:xfrm>
          <a:off x="1686082" y="2012965"/>
          <a:ext cx="9012237" cy="432000"/>
        </p:xfrm>
        <a:graphic>
          <a:graphicData uri="http://schemas.openxmlformats.org/drawingml/2006/table">
            <a:tbl>
              <a:tblPr/>
              <a:tblGrid>
                <a:gridCol w="839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98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32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495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17</a:t>
                      </a:r>
                    </a:p>
                  </a:txBody>
                  <a:tcPr marT="45549" marB="4554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10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</a:t>
                      </a:r>
                    </a:p>
                  </a:txBody>
                  <a:tcPr marT="45549" marB="4554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# - / (</a:t>
                      </a:r>
                    </a:p>
                  </a:txBody>
                  <a:tcPr marT="45549" marB="4554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7–5)#</a:t>
                      </a:r>
                    </a:p>
                  </a:txBody>
                  <a:tcPr marT="45549" marB="4554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操作数进栈</a:t>
                      </a:r>
                    </a:p>
                  </a:txBody>
                  <a:tcPr marT="45549" marB="4554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Group 30">
            <a:extLst>
              <a:ext uri="{FF2B5EF4-FFF2-40B4-BE49-F238E27FC236}">
                <a16:creationId xmlns:a16="http://schemas.microsoft.com/office/drawing/2014/main" id="{A48792E0-5ACE-490B-9E92-9488D9AD0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699005"/>
              </p:ext>
            </p:extLst>
          </p:nvPr>
        </p:nvGraphicFramePr>
        <p:xfrm>
          <a:off x="1686081" y="2438182"/>
          <a:ext cx="9012237" cy="432000"/>
        </p:xfrm>
        <a:graphic>
          <a:graphicData uri="http://schemas.openxmlformats.org/drawingml/2006/table">
            <a:tbl>
              <a:tblPr/>
              <a:tblGrid>
                <a:gridCol w="839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98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32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495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18</a:t>
                      </a:r>
                    </a:p>
                  </a:txBody>
                  <a:tcPr marT="45549" marB="4554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10</a:t>
                      </a: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</a:t>
                      </a: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7</a:t>
                      </a:r>
                    </a:p>
                  </a:txBody>
                  <a:tcPr marT="45549" marB="4554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# - / (</a:t>
                      </a:r>
                    </a:p>
                  </a:txBody>
                  <a:tcPr marT="45549" marB="4554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–5)#</a:t>
                      </a:r>
                    </a:p>
                  </a:txBody>
                  <a:tcPr marT="45549" marB="4554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p(()&lt;p(-),</a:t>
                      </a:r>
                      <a:r>
                        <a:rPr kumimoji="1" lang="zh-CN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进栈</a:t>
                      </a:r>
                    </a:p>
                  </a:txBody>
                  <a:tcPr marT="45549" marB="4554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Group 44">
            <a:extLst>
              <a:ext uri="{FF2B5EF4-FFF2-40B4-BE49-F238E27FC236}">
                <a16:creationId xmlns:a16="http://schemas.microsoft.com/office/drawing/2014/main" id="{60CA5A16-F85A-41B6-AF0A-4913AB70CC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428192"/>
              </p:ext>
            </p:extLst>
          </p:nvPr>
        </p:nvGraphicFramePr>
        <p:xfrm>
          <a:off x="1686080" y="2880638"/>
          <a:ext cx="9012237" cy="432000"/>
        </p:xfrm>
        <a:graphic>
          <a:graphicData uri="http://schemas.openxmlformats.org/drawingml/2006/table">
            <a:tbl>
              <a:tblPr/>
              <a:tblGrid>
                <a:gridCol w="839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98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32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495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19</a:t>
                      </a:r>
                    </a:p>
                  </a:txBody>
                  <a:tcPr marT="45549" marB="4554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10</a:t>
                      </a: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</a:t>
                      </a: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7</a:t>
                      </a:r>
                    </a:p>
                  </a:txBody>
                  <a:tcPr marT="45549" marB="4554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# - / ( -</a:t>
                      </a:r>
                    </a:p>
                  </a:txBody>
                  <a:tcPr marT="45549" marB="4554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5)#</a:t>
                      </a:r>
                    </a:p>
                  </a:txBody>
                  <a:tcPr marT="45549" marB="4554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操作数进栈</a:t>
                      </a:r>
                    </a:p>
                  </a:txBody>
                  <a:tcPr marT="45549" marB="4554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" name="Group 58">
            <a:extLst>
              <a:ext uri="{FF2B5EF4-FFF2-40B4-BE49-F238E27FC236}">
                <a16:creationId xmlns:a16="http://schemas.microsoft.com/office/drawing/2014/main" id="{778AC86A-9CC7-4578-ABE4-19911FD2D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100040"/>
              </p:ext>
            </p:extLst>
          </p:nvPr>
        </p:nvGraphicFramePr>
        <p:xfrm>
          <a:off x="1684758" y="3316186"/>
          <a:ext cx="9012237" cy="432000"/>
        </p:xfrm>
        <a:graphic>
          <a:graphicData uri="http://schemas.openxmlformats.org/drawingml/2006/table">
            <a:tbl>
              <a:tblPr/>
              <a:tblGrid>
                <a:gridCol w="839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98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32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495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</a:t>
                      </a:r>
                    </a:p>
                  </a:txBody>
                  <a:tcPr marT="45549" marB="4554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10</a:t>
                      </a: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</a:t>
                      </a: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7</a:t>
                      </a: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</a:p>
                  </a:txBody>
                  <a:tcPr marT="45549" marB="4554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# - / ( -</a:t>
                      </a:r>
                    </a:p>
                  </a:txBody>
                  <a:tcPr marT="45549" marB="4554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)#</a:t>
                      </a:r>
                    </a:p>
                  </a:txBody>
                  <a:tcPr marT="45549" marB="4554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p(-)&gt;p()),</a:t>
                      </a:r>
                      <a:r>
                        <a:rPr kumimoji="1" lang="zh-CN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退栈</a:t>
                      </a: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op=-</a:t>
                      </a:r>
                    </a:p>
                  </a:txBody>
                  <a:tcPr marT="45549" marB="4554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Group 72">
            <a:extLst>
              <a:ext uri="{FF2B5EF4-FFF2-40B4-BE49-F238E27FC236}">
                <a16:creationId xmlns:a16="http://schemas.microsoft.com/office/drawing/2014/main" id="{3D5589E8-E531-4ED6-BF7A-813773A618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583363"/>
              </p:ext>
            </p:extLst>
          </p:nvPr>
        </p:nvGraphicFramePr>
        <p:xfrm>
          <a:off x="1686079" y="3757536"/>
          <a:ext cx="9012237" cy="412789"/>
        </p:xfrm>
        <a:graphic>
          <a:graphicData uri="http://schemas.openxmlformats.org/drawingml/2006/table">
            <a:tbl>
              <a:tblPr/>
              <a:tblGrid>
                <a:gridCol w="839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98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32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495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21</a:t>
                      </a:r>
                    </a:p>
                  </a:txBody>
                  <a:tcPr marT="45549" marB="4554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10</a:t>
                      </a: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</a:t>
                      </a: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7</a:t>
                      </a: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</a:p>
                  </a:txBody>
                  <a:tcPr marT="45549" marB="4554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# - / (</a:t>
                      </a:r>
                    </a:p>
                  </a:txBody>
                  <a:tcPr marT="45549" marB="4554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)#</a:t>
                      </a:r>
                    </a:p>
                  </a:txBody>
                  <a:tcPr marT="45549" marB="4554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操作数退栈</a:t>
                      </a: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b=5</a:t>
                      </a:r>
                    </a:p>
                  </a:txBody>
                  <a:tcPr marT="45549" marB="4554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Group 86">
            <a:extLst>
              <a:ext uri="{FF2B5EF4-FFF2-40B4-BE49-F238E27FC236}">
                <a16:creationId xmlns:a16="http://schemas.microsoft.com/office/drawing/2014/main" id="{E6B0B663-2676-486F-AB2C-82F761E95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92912"/>
              </p:ext>
            </p:extLst>
          </p:nvPr>
        </p:nvGraphicFramePr>
        <p:xfrm>
          <a:off x="1686079" y="4172489"/>
          <a:ext cx="9012237" cy="432000"/>
        </p:xfrm>
        <a:graphic>
          <a:graphicData uri="http://schemas.openxmlformats.org/drawingml/2006/table">
            <a:tbl>
              <a:tblPr/>
              <a:tblGrid>
                <a:gridCol w="839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98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32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495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22</a:t>
                      </a:r>
                    </a:p>
                  </a:txBody>
                  <a:tcPr marT="45549" marB="4554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10</a:t>
                      </a: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</a:t>
                      </a: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7</a:t>
                      </a:r>
                    </a:p>
                  </a:txBody>
                  <a:tcPr marT="45549" marB="4554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# - / (</a:t>
                      </a:r>
                    </a:p>
                  </a:txBody>
                  <a:tcPr marT="45549" marB="4554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)#</a:t>
                      </a:r>
                    </a:p>
                  </a:txBody>
                  <a:tcPr marT="45549" marB="4554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操作数退栈</a:t>
                      </a: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a=7</a:t>
                      </a:r>
                    </a:p>
                  </a:txBody>
                  <a:tcPr marT="45549" marB="4554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Group 100">
            <a:extLst>
              <a:ext uri="{FF2B5EF4-FFF2-40B4-BE49-F238E27FC236}">
                <a16:creationId xmlns:a16="http://schemas.microsoft.com/office/drawing/2014/main" id="{2757A108-D4CF-4B4E-A5C8-8EFCF5E57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960700"/>
              </p:ext>
            </p:extLst>
          </p:nvPr>
        </p:nvGraphicFramePr>
        <p:xfrm>
          <a:off x="1684759" y="4610327"/>
          <a:ext cx="9012237" cy="432000"/>
        </p:xfrm>
        <a:graphic>
          <a:graphicData uri="http://schemas.openxmlformats.org/drawingml/2006/table">
            <a:tbl>
              <a:tblPr/>
              <a:tblGrid>
                <a:gridCol w="839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98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32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495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23</a:t>
                      </a:r>
                    </a:p>
                  </a:txBody>
                  <a:tcPr marT="45549" marB="4554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10</a:t>
                      </a: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</a:t>
                      </a:r>
                    </a:p>
                  </a:txBody>
                  <a:tcPr marT="45549" marB="4554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# - / (</a:t>
                      </a:r>
                    </a:p>
                  </a:txBody>
                  <a:tcPr marT="45549" marB="4554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)#</a:t>
                      </a:r>
                    </a:p>
                  </a:txBody>
                  <a:tcPr marT="45549" marB="4554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a-b</a:t>
                      </a:r>
                      <a:r>
                        <a:rPr kumimoji="1" lang="zh-CN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得</a:t>
                      </a: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c=2</a:t>
                      </a:r>
                      <a:r>
                        <a:rPr kumimoji="1" lang="zh-CN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进栈</a:t>
                      </a:r>
                    </a:p>
                  </a:txBody>
                  <a:tcPr marT="45549" marB="4554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" name="Group 114">
            <a:extLst>
              <a:ext uri="{FF2B5EF4-FFF2-40B4-BE49-F238E27FC236}">
                <a16:creationId xmlns:a16="http://schemas.microsoft.com/office/drawing/2014/main" id="{D41B3A53-03AB-4CC6-8B14-F186111C86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464631"/>
              </p:ext>
            </p:extLst>
          </p:nvPr>
        </p:nvGraphicFramePr>
        <p:xfrm>
          <a:off x="1684759" y="5055238"/>
          <a:ext cx="9012237" cy="432000"/>
        </p:xfrm>
        <a:graphic>
          <a:graphicData uri="http://schemas.openxmlformats.org/drawingml/2006/table">
            <a:tbl>
              <a:tblPr/>
              <a:tblGrid>
                <a:gridCol w="839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98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32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495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24</a:t>
                      </a:r>
                    </a:p>
                  </a:txBody>
                  <a:tcPr marT="45549" marB="4554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10</a:t>
                      </a: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</a:t>
                      </a: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</a:p>
                  </a:txBody>
                  <a:tcPr marT="45549" marB="4554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# - / (</a:t>
                      </a:r>
                    </a:p>
                  </a:txBody>
                  <a:tcPr marT="45549" marB="4554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)#</a:t>
                      </a:r>
                    </a:p>
                  </a:txBody>
                  <a:tcPr marT="45549" marB="4554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p(()=p()),</a:t>
                      </a:r>
                      <a:r>
                        <a:rPr kumimoji="1" lang="zh-CN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去括号</a:t>
                      </a:r>
                    </a:p>
                  </a:txBody>
                  <a:tcPr marT="45549" marB="4554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44E1E056-EE11-4939-A14C-501E7149D5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1039606"/>
              </p:ext>
            </p:extLst>
          </p:nvPr>
        </p:nvGraphicFramePr>
        <p:xfrm>
          <a:off x="1684759" y="5500149"/>
          <a:ext cx="9012238" cy="432000"/>
        </p:xfrm>
        <a:graphic>
          <a:graphicData uri="http://schemas.openxmlformats.org/drawingml/2006/table">
            <a:tbl>
              <a:tblPr/>
              <a:tblGrid>
                <a:gridCol w="839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32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495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20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25</a:t>
                      </a:r>
                    </a:p>
                  </a:txBody>
                  <a:tcPr marT="45549" marB="45549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10</a:t>
                      </a: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</a:t>
                      </a: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</a:p>
                  </a:txBody>
                  <a:tcPr marT="45549" marB="4554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# - / </a:t>
                      </a:r>
                    </a:p>
                  </a:txBody>
                  <a:tcPr marT="45549" marB="4554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#</a:t>
                      </a:r>
                    </a:p>
                  </a:txBody>
                  <a:tcPr marT="45549" marB="4554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p(/)&gt;p(#)</a:t>
                      </a:r>
                      <a:r>
                        <a:rPr kumimoji="1" lang="zh-CN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退栈</a:t>
                      </a: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op=/</a:t>
                      </a:r>
                    </a:p>
                  </a:txBody>
                  <a:tcPr marT="45549" marB="4554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6475BA70-4F64-46B4-B167-E83913FAA1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6736540"/>
              </p:ext>
            </p:extLst>
          </p:nvPr>
        </p:nvGraphicFramePr>
        <p:xfrm>
          <a:off x="1684759" y="5945060"/>
          <a:ext cx="9012238" cy="432000"/>
        </p:xfrm>
        <a:graphic>
          <a:graphicData uri="http://schemas.openxmlformats.org/drawingml/2006/table">
            <a:tbl>
              <a:tblPr/>
              <a:tblGrid>
                <a:gridCol w="839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32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495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20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26</a:t>
                      </a:r>
                    </a:p>
                  </a:txBody>
                  <a:tcPr marT="45549" marB="45549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10</a:t>
                      </a: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</a:t>
                      </a: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</a:p>
                  </a:txBody>
                  <a:tcPr marT="45549" marB="4554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# - </a:t>
                      </a:r>
                    </a:p>
                  </a:txBody>
                  <a:tcPr marT="45549" marB="4554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#</a:t>
                      </a:r>
                    </a:p>
                  </a:txBody>
                  <a:tcPr marT="45549" marB="4554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操作数退栈</a:t>
                      </a: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b=2</a:t>
                      </a:r>
                    </a:p>
                  </a:txBody>
                  <a:tcPr marT="45549" marB="4554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" name="文本框 25">
            <a:extLst>
              <a:ext uri="{FF2B5EF4-FFF2-40B4-BE49-F238E27FC236}">
                <a16:creationId xmlns:a16="http://schemas.microsoft.com/office/drawing/2014/main" id="{E78CB943-88B2-4CBD-BDA9-44C9786478FD}"/>
              </a:ext>
            </a:extLst>
          </p:cNvPr>
          <p:cNvSpPr txBox="1"/>
          <p:nvPr/>
        </p:nvSpPr>
        <p:spPr>
          <a:xfrm>
            <a:off x="4841190" y="406088"/>
            <a:ext cx="2645460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3.2.3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表达式求值  </a:t>
            </a:r>
          </a:p>
        </p:txBody>
      </p:sp>
      <p:sp>
        <p:nvSpPr>
          <p:cNvPr id="18" name="Text Box 142">
            <a:extLst>
              <a:ext uri="{FF2B5EF4-FFF2-40B4-BE49-F238E27FC236}">
                <a16:creationId xmlns:a16="http://schemas.microsoft.com/office/drawing/2014/main" id="{146F30E7-2C18-414A-AAFB-BE697661C6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5920" y="1064962"/>
            <a:ext cx="8964613" cy="45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CC0066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例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. 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求表达式的值：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# 4 + 2 * 3 – 12 / ( 7 – 5 ) # </a:t>
            </a:r>
          </a:p>
        </p:txBody>
      </p:sp>
    </p:spTree>
    <p:extLst>
      <p:ext uri="{BB962C8B-B14F-4D97-AF65-F5344CB8AC3E}">
        <p14:creationId xmlns:p14="http://schemas.microsoft.com/office/powerpoint/2010/main" val="29414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533318" y="4199318"/>
            <a:ext cx="2277605" cy="303975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-20357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screen"/>
          <a:srcRect l="54492" t="278" r="313" b="1"/>
          <a:stretch>
            <a:fillRect/>
          </a:stretch>
        </p:blipFill>
        <p:spPr>
          <a:xfrm rot="16200000" flipV="1">
            <a:off x="275800" y="-275802"/>
            <a:ext cx="2636107" cy="318770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graphicFrame>
        <p:nvGraphicFramePr>
          <p:cNvPr id="20" name="Group 2">
            <a:extLst>
              <a:ext uri="{FF2B5EF4-FFF2-40B4-BE49-F238E27FC236}">
                <a16:creationId xmlns:a16="http://schemas.microsoft.com/office/drawing/2014/main" id="{B391FEFA-D222-4092-968F-4F032597B2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369585"/>
              </p:ext>
            </p:extLst>
          </p:nvPr>
        </p:nvGraphicFramePr>
        <p:xfrm>
          <a:off x="1746001" y="1598330"/>
          <a:ext cx="9012237" cy="432000"/>
        </p:xfrm>
        <a:graphic>
          <a:graphicData uri="http://schemas.openxmlformats.org/drawingml/2006/table">
            <a:tbl>
              <a:tblPr/>
              <a:tblGrid>
                <a:gridCol w="839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98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83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143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步骤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操作数栈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运算符栈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输 入 串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下步操作说明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4AFF0E19-BB24-4E0B-8CB6-0FEA1E2437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9816307"/>
              </p:ext>
            </p:extLst>
          </p:nvPr>
        </p:nvGraphicFramePr>
        <p:xfrm>
          <a:off x="1746000" y="2031431"/>
          <a:ext cx="9012238" cy="447778"/>
        </p:xfrm>
        <a:graphic>
          <a:graphicData uri="http://schemas.openxmlformats.org/drawingml/2006/table">
            <a:tbl>
              <a:tblPr/>
              <a:tblGrid>
                <a:gridCol w="839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1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3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73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20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26</a:t>
                      </a:r>
                    </a:p>
                  </a:txBody>
                  <a:tcPr marT="45549" marB="45549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10</a:t>
                      </a: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</a:t>
                      </a: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</a:p>
                  </a:txBody>
                  <a:tcPr marT="45549" marB="4554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# - </a:t>
                      </a:r>
                    </a:p>
                  </a:txBody>
                  <a:tcPr marT="45549" marB="4554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#</a:t>
                      </a:r>
                    </a:p>
                  </a:txBody>
                  <a:tcPr marT="45549" marB="4554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操作数退栈</a:t>
                      </a: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b=2</a:t>
                      </a:r>
                    </a:p>
                  </a:txBody>
                  <a:tcPr marT="45549" marB="4554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AutoShape 128">
            <a:extLst>
              <a:ext uri="{FF2B5EF4-FFF2-40B4-BE49-F238E27FC236}">
                <a16:creationId xmlns:a16="http://schemas.microsoft.com/office/drawing/2014/main" id="{EDA479A5-88FE-4887-A766-D60D03066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241" y="5855791"/>
            <a:ext cx="1800225" cy="638178"/>
          </a:xfrm>
          <a:prstGeom prst="wedgeRoundRectCallout">
            <a:avLst>
              <a:gd name="adj1" fmla="val -72147"/>
              <a:gd name="adj2" fmla="val -104790"/>
              <a:gd name="adj3" fmla="val 16667"/>
            </a:avLst>
          </a:prstGeom>
          <a:solidFill>
            <a:srgbClr val="CCECFF"/>
          </a:solidFill>
          <a:ln w="9525" cap="rnd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表达式的值</a:t>
            </a:r>
          </a:p>
        </p:txBody>
      </p:sp>
      <p:sp>
        <p:nvSpPr>
          <p:cNvPr id="30" name="文本框 25">
            <a:extLst>
              <a:ext uri="{FF2B5EF4-FFF2-40B4-BE49-F238E27FC236}">
                <a16:creationId xmlns:a16="http://schemas.microsoft.com/office/drawing/2014/main" id="{BA139514-9ECA-4D27-8F7E-D61A1C6AA2BF}"/>
              </a:ext>
            </a:extLst>
          </p:cNvPr>
          <p:cNvSpPr txBox="1"/>
          <p:nvPr/>
        </p:nvSpPr>
        <p:spPr>
          <a:xfrm>
            <a:off x="4841190" y="406088"/>
            <a:ext cx="2645460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3.2.3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表达式求值  </a:t>
            </a:r>
          </a:p>
        </p:txBody>
      </p:sp>
      <p:sp>
        <p:nvSpPr>
          <p:cNvPr id="17" name="Text Box 142">
            <a:extLst>
              <a:ext uri="{FF2B5EF4-FFF2-40B4-BE49-F238E27FC236}">
                <a16:creationId xmlns:a16="http://schemas.microsoft.com/office/drawing/2014/main" id="{30659E57-CC52-4997-B35D-358B1A1551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5920" y="1064962"/>
            <a:ext cx="8964613" cy="45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CC0066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例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. 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求表达式的值：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# 4 + 2 * 3 – 12 / ( 7 – 5 ) # </a:t>
            </a:r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19698239-6500-4C30-8B16-4DAE2A1E2A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5421132"/>
              </p:ext>
            </p:extLst>
          </p:nvPr>
        </p:nvGraphicFramePr>
        <p:xfrm>
          <a:off x="1746000" y="2486982"/>
          <a:ext cx="9012238" cy="447778"/>
        </p:xfrm>
        <a:graphic>
          <a:graphicData uri="http://schemas.openxmlformats.org/drawingml/2006/table">
            <a:tbl>
              <a:tblPr/>
              <a:tblGrid>
                <a:gridCol w="839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1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3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73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20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27</a:t>
                      </a:r>
                    </a:p>
                  </a:txBody>
                  <a:tcPr marT="45549" marB="45549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10</a:t>
                      </a: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</a:t>
                      </a:r>
                    </a:p>
                  </a:txBody>
                  <a:tcPr marT="45549" marB="4554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0" i="0" u="none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# - </a:t>
                      </a:r>
                    </a:p>
                  </a:txBody>
                  <a:tcPr marT="45549" marB="4554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#</a:t>
                      </a:r>
                    </a:p>
                  </a:txBody>
                  <a:tcPr marT="45549" marB="4554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操作数退栈</a:t>
                      </a: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a=12</a:t>
                      </a:r>
                    </a:p>
                  </a:txBody>
                  <a:tcPr marT="45549" marB="4554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F5BE4E4A-5C7D-4A48-90E5-FDCC64C5DE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3921951"/>
              </p:ext>
            </p:extLst>
          </p:nvPr>
        </p:nvGraphicFramePr>
        <p:xfrm>
          <a:off x="1745998" y="2940931"/>
          <a:ext cx="9012238" cy="447778"/>
        </p:xfrm>
        <a:graphic>
          <a:graphicData uri="http://schemas.openxmlformats.org/drawingml/2006/table">
            <a:tbl>
              <a:tblPr/>
              <a:tblGrid>
                <a:gridCol w="839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1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3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73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20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28</a:t>
                      </a:r>
                    </a:p>
                  </a:txBody>
                  <a:tcPr marT="45549" marB="45549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10</a:t>
                      </a:r>
                    </a:p>
                  </a:txBody>
                  <a:tcPr marT="45549" marB="4554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0" i="0" u="none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# - </a:t>
                      </a:r>
                    </a:p>
                  </a:txBody>
                  <a:tcPr marT="45549" marB="4554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#</a:t>
                      </a:r>
                    </a:p>
                  </a:txBody>
                  <a:tcPr marT="45549" marB="4554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54F72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ea"/>
                          <a:sym typeface="+mn-lt"/>
                        </a:rPr>
                        <a:t>a/b</a:t>
                      </a:r>
                      <a:r>
                        <a:rPr kumimoji="1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ea"/>
                          <a:sym typeface="+mn-lt"/>
                        </a:rPr>
                        <a:t>得</a:t>
                      </a:r>
                      <a:r>
                        <a:rPr kumimoji="1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ea"/>
                          <a:sym typeface="+mn-lt"/>
                        </a:rPr>
                        <a:t>c=6</a:t>
                      </a:r>
                      <a:r>
                        <a:rPr kumimoji="1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ea"/>
                          <a:sym typeface="+mn-lt"/>
                        </a:rPr>
                        <a:t>进栈</a:t>
                      </a:r>
                    </a:p>
                  </a:txBody>
                  <a:tcPr marT="45549" marB="4554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2" name="表格 31">
            <a:extLst>
              <a:ext uri="{FF2B5EF4-FFF2-40B4-BE49-F238E27FC236}">
                <a16:creationId xmlns:a16="http://schemas.microsoft.com/office/drawing/2014/main" id="{E8788994-71E8-40D7-BC37-55189DDB6F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5724357"/>
              </p:ext>
            </p:extLst>
          </p:nvPr>
        </p:nvGraphicFramePr>
        <p:xfrm>
          <a:off x="1745999" y="3393892"/>
          <a:ext cx="9012238" cy="447778"/>
        </p:xfrm>
        <a:graphic>
          <a:graphicData uri="http://schemas.openxmlformats.org/drawingml/2006/table">
            <a:tbl>
              <a:tblPr/>
              <a:tblGrid>
                <a:gridCol w="839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1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3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73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20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29</a:t>
                      </a:r>
                    </a:p>
                  </a:txBody>
                  <a:tcPr marT="45549" marB="45549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10</a:t>
                      </a: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</a:p>
                  </a:txBody>
                  <a:tcPr marT="45549" marB="4554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0" i="0" u="none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# -</a:t>
                      </a: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</a:p>
                  </a:txBody>
                  <a:tcPr marT="45549" marB="4554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#</a:t>
                      </a:r>
                    </a:p>
                  </a:txBody>
                  <a:tcPr marT="45549" marB="4554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54F72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ea"/>
                          <a:sym typeface="+mn-lt"/>
                        </a:rPr>
                        <a:t>p(-)&gt;p(#),</a:t>
                      </a:r>
                      <a:r>
                        <a:rPr kumimoji="1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ea"/>
                          <a:sym typeface="+mn-lt"/>
                        </a:rPr>
                        <a:t>退栈</a:t>
                      </a:r>
                      <a:r>
                        <a:rPr kumimoji="1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ea"/>
                          <a:sym typeface="+mn-lt"/>
                        </a:rPr>
                        <a:t>op=-</a:t>
                      </a:r>
                    </a:p>
                  </a:txBody>
                  <a:tcPr marT="45549" marB="4554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824A2D6F-32C5-4346-8E89-A943FE273C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1327133"/>
              </p:ext>
            </p:extLst>
          </p:nvPr>
        </p:nvGraphicFramePr>
        <p:xfrm>
          <a:off x="1745998" y="3835817"/>
          <a:ext cx="9012238" cy="447778"/>
        </p:xfrm>
        <a:graphic>
          <a:graphicData uri="http://schemas.openxmlformats.org/drawingml/2006/table">
            <a:tbl>
              <a:tblPr/>
              <a:tblGrid>
                <a:gridCol w="839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1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3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73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20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30</a:t>
                      </a:r>
                    </a:p>
                  </a:txBody>
                  <a:tcPr marT="45549" marB="45549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10</a:t>
                      </a: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</a:p>
                  </a:txBody>
                  <a:tcPr marT="45549" marB="4554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0" i="0" u="none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#</a:t>
                      </a:r>
                    </a:p>
                  </a:txBody>
                  <a:tcPr marT="45549" marB="4554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549" marB="4554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54F72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ea"/>
                          <a:sym typeface="+mn-lt"/>
                        </a:rPr>
                        <a:t>操作数退栈</a:t>
                      </a:r>
                      <a:r>
                        <a:rPr kumimoji="1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ea"/>
                          <a:sym typeface="+mn-lt"/>
                        </a:rPr>
                        <a:t>b=6</a:t>
                      </a:r>
                    </a:p>
                  </a:txBody>
                  <a:tcPr marT="45549" marB="4554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AE26D720-60F1-48A6-8607-683E943DAD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8939334"/>
              </p:ext>
            </p:extLst>
          </p:nvPr>
        </p:nvGraphicFramePr>
        <p:xfrm>
          <a:off x="1745998" y="4289514"/>
          <a:ext cx="9012238" cy="447778"/>
        </p:xfrm>
        <a:graphic>
          <a:graphicData uri="http://schemas.openxmlformats.org/drawingml/2006/table">
            <a:tbl>
              <a:tblPr/>
              <a:tblGrid>
                <a:gridCol w="839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1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3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73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20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31</a:t>
                      </a:r>
                    </a:p>
                  </a:txBody>
                  <a:tcPr marT="45549" marB="45549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10</a:t>
                      </a:r>
                    </a:p>
                  </a:txBody>
                  <a:tcPr marT="45549" marB="4554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0" i="0" u="none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#</a:t>
                      </a:r>
                    </a:p>
                  </a:txBody>
                  <a:tcPr marT="45549" marB="4554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CN" sz="2000" b="0" i="0" u="none" kern="1200" baseline="0" noProof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#</a:t>
                      </a:r>
                    </a:p>
                  </a:txBody>
                  <a:tcPr marT="45549" marB="4554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54F72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ea"/>
                          <a:sym typeface="+mn-lt"/>
                        </a:rPr>
                        <a:t>操作数退栈</a:t>
                      </a:r>
                      <a:r>
                        <a:rPr kumimoji="1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ea"/>
                          <a:sym typeface="+mn-lt"/>
                        </a:rPr>
                        <a:t>b=6</a:t>
                      </a:r>
                    </a:p>
                  </a:txBody>
                  <a:tcPr marT="45549" marB="4554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表格 34">
            <a:extLst>
              <a:ext uri="{FF2B5EF4-FFF2-40B4-BE49-F238E27FC236}">
                <a16:creationId xmlns:a16="http://schemas.microsoft.com/office/drawing/2014/main" id="{AD4618DC-E68A-4345-9AA6-8CCDA413C7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5977196"/>
              </p:ext>
            </p:extLst>
          </p:nvPr>
        </p:nvGraphicFramePr>
        <p:xfrm>
          <a:off x="1745998" y="4733596"/>
          <a:ext cx="9012238" cy="447778"/>
        </p:xfrm>
        <a:graphic>
          <a:graphicData uri="http://schemas.openxmlformats.org/drawingml/2006/table">
            <a:tbl>
              <a:tblPr/>
              <a:tblGrid>
                <a:gridCol w="839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1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3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73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20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32</a:t>
                      </a:r>
                    </a:p>
                  </a:txBody>
                  <a:tcPr marT="45549" marB="45549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549" marB="4554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0" i="0" u="none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#</a:t>
                      </a:r>
                    </a:p>
                  </a:txBody>
                  <a:tcPr marT="45549" marB="4554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CN" sz="2000" b="0" i="0" u="none" kern="1200" baseline="0" noProof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#</a:t>
                      </a:r>
                    </a:p>
                  </a:txBody>
                  <a:tcPr marT="45549" marB="4554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54F72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ea"/>
                          <a:sym typeface="+mn-lt"/>
                        </a:rPr>
                        <a:t>a-b</a:t>
                      </a:r>
                      <a:r>
                        <a:rPr kumimoji="1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ea"/>
                          <a:sym typeface="+mn-lt"/>
                        </a:rPr>
                        <a:t>得</a:t>
                      </a:r>
                      <a:r>
                        <a:rPr kumimoji="1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ea"/>
                          <a:sym typeface="+mn-lt"/>
                        </a:rPr>
                        <a:t>c=4</a:t>
                      </a:r>
                      <a:r>
                        <a:rPr kumimoji="1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ea"/>
                          <a:sym typeface="+mn-lt"/>
                        </a:rPr>
                        <a:t>进栈</a:t>
                      </a:r>
                    </a:p>
                  </a:txBody>
                  <a:tcPr marT="45549" marB="4554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" name="表格 35">
            <a:extLst>
              <a:ext uri="{FF2B5EF4-FFF2-40B4-BE49-F238E27FC236}">
                <a16:creationId xmlns:a16="http://schemas.microsoft.com/office/drawing/2014/main" id="{1D5D6A61-B283-426C-9E93-17CF6376CD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8149464"/>
              </p:ext>
            </p:extLst>
          </p:nvPr>
        </p:nvGraphicFramePr>
        <p:xfrm>
          <a:off x="1745998" y="5169403"/>
          <a:ext cx="9012238" cy="447778"/>
        </p:xfrm>
        <a:graphic>
          <a:graphicData uri="http://schemas.openxmlformats.org/drawingml/2006/table">
            <a:tbl>
              <a:tblPr/>
              <a:tblGrid>
                <a:gridCol w="839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1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3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73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20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33</a:t>
                      </a:r>
                    </a:p>
                  </a:txBody>
                  <a:tcPr marT="45549" marB="45549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</a:p>
                  </a:txBody>
                  <a:tcPr marT="45549" marB="4554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0" i="0" u="none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#</a:t>
                      </a:r>
                    </a:p>
                  </a:txBody>
                  <a:tcPr marT="45549" marB="4554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CN" sz="2000" b="0" i="0" u="none" kern="1200" baseline="0" noProof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#</a:t>
                      </a:r>
                    </a:p>
                  </a:txBody>
                  <a:tcPr marT="45549" marB="4554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54F72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ea"/>
                          <a:sym typeface="+mn-lt"/>
                        </a:rPr>
                        <a:t>p(#)=p(#),</a:t>
                      </a:r>
                      <a:r>
                        <a:rPr kumimoji="1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ea"/>
                          <a:sym typeface="+mn-lt"/>
                        </a:rPr>
                        <a:t>算法结束</a:t>
                      </a:r>
                    </a:p>
                  </a:txBody>
                  <a:tcPr marT="45549" marB="4554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06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theme/theme1.xml><?xml version="1.0" encoding="utf-8"?>
<a:theme xmlns:a="http://schemas.openxmlformats.org/drawingml/2006/main" name="包图主题2">
  <a:themeElements>
    <a:clrScheme name="自定义 15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E464C"/>
      </a:accent1>
      <a:accent2>
        <a:srgbClr val="EE464C"/>
      </a:accent2>
      <a:accent3>
        <a:srgbClr val="EE464C"/>
      </a:accent3>
      <a:accent4>
        <a:srgbClr val="EE464C"/>
      </a:accent4>
      <a:accent5>
        <a:srgbClr val="EE464C"/>
      </a:accent5>
      <a:accent6>
        <a:srgbClr val="EE464C"/>
      </a:accent6>
      <a:hlink>
        <a:srgbClr val="0563C1"/>
      </a:hlink>
      <a:folHlink>
        <a:srgbClr val="954F72"/>
      </a:folHlink>
    </a:clrScheme>
    <a:fontScheme name="mbtlwvse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1016</TotalTime>
  <Words>1582</Words>
  <Application>Microsoft Office PowerPoint</Application>
  <PresentationFormat>宽屏</PresentationFormat>
  <Paragraphs>353</Paragraphs>
  <Slides>10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等线</vt:lpstr>
      <vt:lpstr>宋体</vt:lpstr>
      <vt:lpstr>微软雅黑</vt:lpstr>
      <vt:lpstr>Arial</vt:lpstr>
      <vt:lpstr>Calibri</vt:lpstr>
      <vt:lpstr>Times New Roman</vt:lpstr>
      <vt:lpstr>Wingdings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商业融资</dc:title>
  <dc:creator>第一PPT</dc:creator>
  <cp:keywords>www.1ppt.com</cp:keywords>
  <dc:description>www.1ppt.com</dc:description>
  <cp:lastModifiedBy>邓</cp:lastModifiedBy>
  <cp:revision>95</cp:revision>
  <dcterms:created xsi:type="dcterms:W3CDTF">2017-09-05T03:25:00Z</dcterms:created>
  <dcterms:modified xsi:type="dcterms:W3CDTF">2021-09-22T07:34:09Z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13</vt:lpwstr>
  </property>
  <property fmtid="{D5CDD505-2E9C-101B-9397-08002B2CF9AE}" pid="3" name="KSOProductBuildVer">
    <vt:lpwstr>2052-11.1.0.8236</vt:lpwstr>
  </property>
</Properties>
</file>